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7"/>
  </p:notesMasterIdLst>
  <p:sldIdLst>
    <p:sldId id="256" r:id="rId2"/>
    <p:sldId id="442" r:id="rId3"/>
    <p:sldId id="257" r:id="rId4"/>
    <p:sldId id="258" r:id="rId5"/>
    <p:sldId id="259" r:id="rId6"/>
    <p:sldId id="260" r:id="rId7"/>
    <p:sldId id="261" r:id="rId8"/>
    <p:sldId id="454" r:id="rId9"/>
    <p:sldId id="443" r:id="rId10"/>
    <p:sldId id="444" r:id="rId11"/>
    <p:sldId id="358" r:id="rId12"/>
    <p:sldId id="341" r:id="rId13"/>
    <p:sldId id="359" r:id="rId14"/>
    <p:sldId id="360" r:id="rId15"/>
    <p:sldId id="372" r:id="rId16"/>
    <p:sldId id="373" r:id="rId17"/>
    <p:sldId id="361" r:id="rId18"/>
    <p:sldId id="362" r:id="rId19"/>
    <p:sldId id="445" r:id="rId20"/>
    <p:sldId id="366" r:id="rId21"/>
    <p:sldId id="368" r:id="rId22"/>
    <p:sldId id="446" r:id="rId23"/>
    <p:sldId id="369" r:id="rId24"/>
    <p:sldId id="447" r:id="rId25"/>
    <p:sldId id="365" r:id="rId26"/>
    <p:sldId id="448" r:id="rId27"/>
    <p:sldId id="363" r:id="rId28"/>
    <p:sldId id="364" r:id="rId29"/>
    <p:sldId id="343" r:id="rId30"/>
    <p:sldId id="371" r:id="rId31"/>
    <p:sldId id="374" r:id="rId32"/>
    <p:sldId id="347" r:id="rId33"/>
    <p:sldId id="376" r:id="rId34"/>
    <p:sldId id="352" r:id="rId35"/>
    <p:sldId id="377" r:id="rId36"/>
    <p:sldId id="354" r:id="rId37"/>
    <p:sldId id="378" r:id="rId38"/>
    <p:sldId id="449" r:id="rId39"/>
    <p:sldId id="356" r:id="rId40"/>
    <p:sldId id="357" r:id="rId41"/>
    <p:sldId id="379" r:id="rId42"/>
    <p:sldId id="263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84" r:id="rId53"/>
    <p:sldId id="380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414" r:id="rId63"/>
    <p:sldId id="415" r:id="rId64"/>
    <p:sldId id="416" r:id="rId65"/>
    <p:sldId id="417" r:id="rId66"/>
    <p:sldId id="314" r:id="rId67"/>
    <p:sldId id="389" r:id="rId68"/>
    <p:sldId id="390" r:id="rId69"/>
    <p:sldId id="391" r:id="rId70"/>
    <p:sldId id="392" r:id="rId71"/>
    <p:sldId id="393" r:id="rId72"/>
    <p:sldId id="394" r:id="rId73"/>
    <p:sldId id="382" r:id="rId74"/>
    <p:sldId id="383" r:id="rId75"/>
    <p:sldId id="384" r:id="rId76"/>
    <p:sldId id="385" r:id="rId77"/>
    <p:sldId id="386" r:id="rId78"/>
    <p:sldId id="387" r:id="rId79"/>
    <p:sldId id="388" r:id="rId80"/>
    <p:sldId id="450" r:id="rId81"/>
    <p:sldId id="455" r:id="rId82"/>
    <p:sldId id="395" r:id="rId83"/>
    <p:sldId id="418" r:id="rId84"/>
    <p:sldId id="423" r:id="rId85"/>
    <p:sldId id="420" r:id="rId86"/>
    <p:sldId id="451" r:id="rId87"/>
    <p:sldId id="424" r:id="rId88"/>
    <p:sldId id="396" r:id="rId89"/>
    <p:sldId id="397" r:id="rId90"/>
    <p:sldId id="398" r:id="rId91"/>
    <p:sldId id="399" r:id="rId92"/>
    <p:sldId id="400" r:id="rId93"/>
    <p:sldId id="401" r:id="rId94"/>
    <p:sldId id="402" r:id="rId95"/>
    <p:sldId id="456" r:id="rId96"/>
    <p:sldId id="457" r:id="rId97"/>
    <p:sldId id="403" r:id="rId98"/>
    <p:sldId id="404" r:id="rId99"/>
    <p:sldId id="405" r:id="rId100"/>
    <p:sldId id="406" r:id="rId101"/>
    <p:sldId id="452" r:id="rId102"/>
    <p:sldId id="429" r:id="rId103"/>
    <p:sldId id="432" r:id="rId104"/>
    <p:sldId id="463" r:id="rId105"/>
    <p:sldId id="464" r:id="rId106"/>
    <p:sldId id="433" r:id="rId107"/>
    <p:sldId id="434" r:id="rId108"/>
    <p:sldId id="435" r:id="rId109"/>
    <p:sldId id="438" r:id="rId110"/>
    <p:sldId id="439" r:id="rId111"/>
    <p:sldId id="440" r:id="rId112"/>
    <p:sldId id="441" r:id="rId113"/>
    <p:sldId id="453" r:id="rId114"/>
    <p:sldId id="465" r:id="rId115"/>
    <p:sldId id="466" r:id="rId116"/>
    <p:sldId id="467" r:id="rId117"/>
    <p:sldId id="468" r:id="rId118"/>
    <p:sldId id="436" r:id="rId119"/>
    <p:sldId id="458" r:id="rId120"/>
    <p:sldId id="459" r:id="rId121"/>
    <p:sldId id="460" r:id="rId122"/>
    <p:sldId id="461" r:id="rId123"/>
    <p:sldId id="462" r:id="rId124"/>
    <p:sldId id="430" r:id="rId125"/>
    <p:sldId id="431" r:id="rId1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ZM\Dropbox\Laptop_Master_Sync\Pollution\APEEP\AP3\Regression_Output\Charles_coefficients5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muller\Documents\Pollution\APEEP\GED_Index\DATA\GED_BEA_2011\GED_VA_Sector_1999_2002_2005_2008_2011_Fisher_Master_July_2014_Update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Total Nitrate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strRef>
              <c:f>'Fit1'!$M$2:$M$13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'Fit1'!$D$2:$D$13</c:f>
              <c:numCache>
                <c:formatCode>General</c:formatCode>
                <c:ptCount val="12"/>
                <c:pt idx="0">
                  <c:v>0.73144961655236596</c:v>
                </c:pt>
                <c:pt idx="1">
                  <c:v>0.63084064411262597</c:v>
                </c:pt>
                <c:pt idx="2">
                  <c:v>0.50643677504823403</c:v>
                </c:pt>
                <c:pt idx="3">
                  <c:v>0.39221262082185998</c:v>
                </c:pt>
                <c:pt idx="4">
                  <c:v>0.30116425944374597</c:v>
                </c:pt>
                <c:pt idx="5">
                  <c:v>0.28227913897111401</c:v>
                </c:pt>
                <c:pt idx="6">
                  <c:v>0.11856847625556299</c:v>
                </c:pt>
                <c:pt idx="7">
                  <c:v>6.5657646055572005E-2</c:v>
                </c:pt>
                <c:pt idx="8">
                  <c:v>8.9449918091331501E-2</c:v>
                </c:pt>
                <c:pt idx="9">
                  <c:v>0.23739154190629699</c:v>
                </c:pt>
                <c:pt idx="10">
                  <c:v>0.29992921296234099</c:v>
                </c:pt>
                <c:pt idx="11">
                  <c:v>0.409380609647782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12-4959-B681-10ED59CC8C94}"/>
            </c:ext>
          </c:extLst>
        </c:ser>
        <c:ser>
          <c:idx val="1"/>
          <c:order val="1"/>
          <c:tx>
            <c:v>Ammonia</c:v>
          </c:tx>
          <c:spPr>
            <a:ln w="28575" cap="rnd">
              <a:solidFill>
                <a:schemeClr val="tx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strRef>
              <c:f>'Fit1'!$M$2:$M$13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'Fit1'!$C$2:$C$13</c:f>
              <c:numCache>
                <c:formatCode>General</c:formatCode>
                <c:ptCount val="12"/>
                <c:pt idx="0">
                  <c:v>0.465632979092857</c:v>
                </c:pt>
                <c:pt idx="1">
                  <c:v>0.39383619090946098</c:v>
                </c:pt>
                <c:pt idx="2">
                  <c:v>0.14642251362634001</c:v>
                </c:pt>
                <c:pt idx="3">
                  <c:v>5.74721385318733E-3</c:v>
                </c:pt>
                <c:pt idx="4">
                  <c:v>-1.7351920899247902E-2</c:v>
                </c:pt>
                <c:pt idx="5">
                  <c:v>-2.8990850662926899E-2</c:v>
                </c:pt>
                <c:pt idx="6">
                  <c:v>-2.91024053304469E-2</c:v>
                </c:pt>
                <c:pt idx="7">
                  <c:v>-2.7944029884016099E-2</c:v>
                </c:pt>
                <c:pt idx="8">
                  <c:v>-1.9335861547409398E-2</c:v>
                </c:pt>
                <c:pt idx="9">
                  <c:v>8.9934551165104001E-2</c:v>
                </c:pt>
                <c:pt idx="10">
                  <c:v>0.121830459008802</c:v>
                </c:pt>
                <c:pt idx="11">
                  <c:v>0.35142199143923802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612-4959-B681-10ED59CC8C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2457968"/>
        <c:axId val="372460920"/>
      </c:lineChart>
      <c:catAx>
        <c:axId val="372457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460920"/>
        <c:crosses val="autoZero"/>
        <c:auto val="1"/>
        <c:lblAlgn val="ctr"/>
        <c:lblOffset val="100"/>
        <c:noMultiLvlLbl val="0"/>
      </c:catAx>
      <c:valAx>
        <c:axId val="372460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457968"/>
        <c:crosses val="autoZero"/>
        <c:crossBetween val="between"/>
      </c:valAx>
      <c:spPr>
        <a:solidFill>
          <a:schemeClr val="bg1"/>
        </a:solidFill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198641589919603"/>
          <c:y val="5.1400554097404488E-2"/>
          <c:w val="0.85798816568047342"/>
          <c:h val="0.8326195683872849"/>
        </c:manualLayout>
      </c:layout>
      <c:lineChart>
        <c:grouping val="standard"/>
        <c:varyColors val="0"/>
        <c:ser>
          <c:idx val="0"/>
          <c:order val="0"/>
          <c:tx>
            <c:strRef>
              <c:f>Graphs!$C$2</c:f>
              <c:strCache>
                <c:ptCount val="1"/>
                <c:pt idx="0">
                  <c:v>VA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cat>
            <c:numRef>
              <c:f>Graphs!$A$3:$A$15</c:f>
              <c:numCache>
                <c:formatCode>General</c:formatCode>
                <c:ptCount val="13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</c:numCache>
            </c:numRef>
          </c:cat>
          <c:val>
            <c:numRef>
              <c:f>Graphs!$C$3:$C$15</c:f>
              <c:numCache>
                <c:formatCode>General</c:formatCode>
                <c:ptCount val="13"/>
                <c:pt idx="0" formatCode="0.00E+00">
                  <c:v>214012802435.70703</c:v>
                </c:pt>
                <c:pt idx="1">
                  <c:v>242215627389.81689</c:v>
                </c:pt>
                <c:pt idx="2">
                  <c:v>205395480460.1543</c:v>
                </c:pt>
                <c:pt idx="3">
                  <c:v>199122583504.12677</c:v>
                </c:pt>
                <c:pt idx="4">
                  <c:v>203336683892.1441</c:v>
                </c:pt>
                <c:pt idx="5">
                  <c:v>213112753326.5097</c:v>
                </c:pt>
                <c:pt idx="6">
                  <c:v>204362000000</c:v>
                </c:pt>
                <c:pt idx="7">
                  <c:v>210709170479.50217</c:v>
                </c:pt>
                <c:pt idx="8">
                  <c:v>213239726296.71579</c:v>
                </c:pt>
                <c:pt idx="9">
                  <c:v>222217101716.43216</c:v>
                </c:pt>
                <c:pt idx="10">
                  <c:v>203126934000</c:v>
                </c:pt>
                <c:pt idx="11">
                  <c:v>223954363576.66855</c:v>
                </c:pt>
                <c:pt idx="12" formatCode="0.00E+00">
                  <c:v>227522279993.89905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2B-4370-BAF8-2C2B309AEE41}"/>
            </c:ext>
          </c:extLst>
        </c:ser>
        <c:ser>
          <c:idx val="1"/>
          <c:order val="1"/>
          <c:tx>
            <c:strRef>
              <c:f>Graphs!$D$2</c:f>
              <c:strCache>
                <c:ptCount val="1"/>
                <c:pt idx="0">
                  <c:v>EVA</c:v>
                </c:pt>
              </c:strCache>
            </c:strRef>
          </c:tx>
          <c:spPr>
            <a:ln>
              <a:solidFill>
                <a:schemeClr val="tx1"/>
              </a:solidFill>
              <a:prstDash val="sysDash"/>
            </a:ln>
          </c:spPr>
          <c:marker>
            <c:symbol val="none"/>
          </c:marker>
          <c:cat>
            <c:numRef>
              <c:f>Graphs!$A$3:$A$15</c:f>
              <c:numCache>
                <c:formatCode>General</c:formatCode>
                <c:ptCount val="13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</c:numCache>
            </c:numRef>
          </c:cat>
          <c:val>
            <c:numRef>
              <c:f>Graphs!$D$3:$D$15</c:f>
              <c:numCache>
                <c:formatCode>0.00E+00</c:formatCode>
                <c:ptCount val="13"/>
                <c:pt idx="0">
                  <c:v>30012802435.707031</c:v>
                </c:pt>
                <c:pt idx="1">
                  <c:v>66591083417.815948</c:v>
                </c:pt>
                <c:pt idx="2">
                  <c:v>37765151952.690735</c:v>
                </c:pt>
                <c:pt idx="3">
                  <c:v>39122583504.12677</c:v>
                </c:pt>
                <c:pt idx="4">
                  <c:v>49216801976.084595</c:v>
                </c:pt>
                <c:pt idx="5">
                  <c:v>64656890815.133911</c:v>
                </c:pt>
                <c:pt idx="6">
                  <c:v>61362000000</c:v>
                </c:pt>
                <c:pt idx="7">
                  <c:v>80482897882.01619</c:v>
                </c:pt>
                <c:pt idx="8">
                  <c:v>94646145355.214203</c:v>
                </c:pt>
                <c:pt idx="9">
                  <c:v>114217101716.43216</c:v>
                </c:pt>
                <c:pt idx="10">
                  <c:v>112128026403.37939</c:v>
                </c:pt>
                <c:pt idx="11">
                  <c:v>147280278541.68433</c:v>
                </c:pt>
                <c:pt idx="12">
                  <c:v>162918039446.17719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2B-4370-BAF8-2C2B309AEE41}"/>
            </c:ext>
          </c:extLst>
        </c:ser>
        <c:ser>
          <c:idx val="2"/>
          <c:order val="2"/>
          <c:tx>
            <c:v>GED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numRef>
              <c:f>Graphs!$A$3:$A$15</c:f>
              <c:numCache>
                <c:formatCode>General</c:formatCode>
                <c:ptCount val="13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</c:numCache>
            </c:numRef>
          </c:cat>
          <c:val>
            <c:numRef>
              <c:f>Graphs!$B$3:$B$15</c:f>
              <c:numCache>
                <c:formatCode>General</c:formatCode>
                <c:ptCount val="13"/>
                <c:pt idx="0" formatCode="0.00E+00">
                  <c:v>184000000000</c:v>
                </c:pt>
                <c:pt idx="1">
                  <c:v>175624543972.00095</c:v>
                </c:pt>
                <c:pt idx="2">
                  <c:v>167630328507.46356</c:v>
                </c:pt>
                <c:pt idx="3" formatCode="0.00E+00">
                  <c:v>160000000000</c:v>
                </c:pt>
                <c:pt idx="4">
                  <c:v>154119881916.05951</c:v>
                </c:pt>
                <c:pt idx="5">
                  <c:v>148455862511.37579</c:v>
                </c:pt>
                <c:pt idx="6" formatCode="0.00E+00">
                  <c:v>143000000000</c:v>
                </c:pt>
                <c:pt idx="7">
                  <c:v>130226272597.48598</c:v>
                </c:pt>
                <c:pt idx="8">
                  <c:v>118593580941.50159</c:v>
                </c:pt>
                <c:pt idx="9">
                  <c:v>108000000000</c:v>
                </c:pt>
                <c:pt idx="10">
                  <c:v>90998907596.620605</c:v>
                </c:pt>
                <c:pt idx="11">
                  <c:v>76674085034.984222</c:v>
                </c:pt>
                <c:pt idx="12" formatCode="0.00E+00">
                  <c:v>64604240547.721855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2B-4370-BAF8-2C2B309AEE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669184"/>
        <c:axId val="40670720"/>
      </c:lineChart>
      <c:catAx>
        <c:axId val="406691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0670720"/>
        <c:crosses val="autoZero"/>
        <c:auto val="1"/>
        <c:lblAlgn val="ctr"/>
        <c:lblOffset val="100"/>
        <c:tickLblSkip val="3"/>
        <c:tickMarkSkip val="3"/>
        <c:noMultiLvlLbl val="0"/>
      </c:catAx>
      <c:valAx>
        <c:axId val="4067072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($</a:t>
                </a:r>
                <a:r>
                  <a:rPr lang="en-US" baseline="0"/>
                  <a:t> billions, real 2000)</a:t>
                </a:r>
                <a:endParaRPr lang="en-US"/>
              </a:p>
            </c:rich>
          </c:tx>
          <c:overlay val="0"/>
        </c:title>
        <c:numFmt formatCode="#,##0" sourceLinked="0"/>
        <c:majorTickMark val="out"/>
        <c:minorTickMark val="none"/>
        <c:tickLblPos val="nextTo"/>
        <c:crossAx val="40669184"/>
        <c:crosses val="autoZero"/>
        <c:crossBetween val="between"/>
        <c:dispUnits>
          <c:builtInUnit val="billions"/>
        </c:dispUnits>
      </c:valAx>
    </c:plotArea>
    <c:legend>
      <c:legendPos val="r"/>
      <c:layout>
        <c:manualLayout>
          <c:xMode val="edge"/>
          <c:yMode val="edge"/>
          <c:x val="0.68353600770317913"/>
          <c:y val="0.61516477107028278"/>
          <c:w val="0.1442341600791025"/>
          <c:h val="0.25115157480314965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Sheet1!$D$3</c:f>
              <c:strCache>
                <c:ptCount val="1"/>
                <c:pt idx="0">
                  <c:v>VA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val>
            <c:numRef>
              <c:f>Sheet1!$D$4:$D$13</c:f>
              <c:numCache>
                <c:formatCode>General</c:formatCode>
                <c:ptCount val="10"/>
                <c:pt idx="0">
                  <c:v>1000</c:v>
                </c:pt>
                <c:pt idx="1">
                  <c:v>1030</c:v>
                </c:pt>
                <c:pt idx="2">
                  <c:v>1060.9000000000001</c:v>
                </c:pt>
                <c:pt idx="3">
                  <c:v>1092.7270000000001</c:v>
                </c:pt>
                <c:pt idx="4">
                  <c:v>1125.50881</c:v>
                </c:pt>
                <c:pt idx="5">
                  <c:v>1159.2740743000002</c:v>
                </c:pt>
                <c:pt idx="6">
                  <c:v>1194.0522965290002</c:v>
                </c:pt>
                <c:pt idx="7">
                  <c:v>1229.8738654248702</c:v>
                </c:pt>
                <c:pt idx="8">
                  <c:v>1266.7700813876163</c:v>
                </c:pt>
                <c:pt idx="9">
                  <c:v>1304.7731838292448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20-4D44-9AD2-D1C93320FA44}"/>
            </c:ext>
          </c:extLst>
        </c:ser>
        <c:ser>
          <c:idx val="2"/>
          <c:order val="1"/>
          <c:tx>
            <c:strRef>
              <c:f>Sheet1!$E$3</c:f>
              <c:strCache>
                <c:ptCount val="1"/>
                <c:pt idx="0">
                  <c:v>GED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Sheet1!$E$4:$E$13</c:f>
              <c:numCache>
                <c:formatCode>General</c:formatCode>
                <c:ptCount val="10"/>
                <c:pt idx="0">
                  <c:v>300</c:v>
                </c:pt>
                <c:pt idx="1">
                  <c:v>309</c:v>
                </c:pt>
                <c:pt idx="2">
                  <c:v>318.27</c:v>
                </c:pt>
                <c:pt idx="3">
                  <c:v>327.81810000000002</c:v>
                </c:pt>
                <c:pt idx="4">
                  <c:v>337.65264300000001</c:v>
                </c:pt>
                <c:pt idx="5">
                  <c:v>347.78222228999999</c:v>
                </c:pt>
                <c:pt idx="6">
                  <c:v>358.21568895870001</c:v>
                </c:pt>
                <c:pt idx="7">
                  <c:v>368.96215962746101</c:v>
                </c:pt>
                <c:pt idx="8">
                  <c:v>380.03102441628482</c:v>
                </c:pt>
                <c:pt idx="9">
                  <c:v>391.4319551487734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D20-4D44-9AD2-D1C93320FA44}"/>
            </c:ext>
          </c:extLst>
        </c:ser>
        <c:ser>
          <c:idx val="3"/>
          <c:order val="2"/>
          <c:tx>
            <c:strRef>
              <c:f>Sheet1!$F$3</c:f>
              <c:strCache>
                <c:ptCount val="1"/>
                <c:pt idx="0">
                  <c:v>EVA</c:v>
                </c:pt>
              </c:strCache>
            </c:strRef>
          </c:tx>
          <c:spPr>
            <a:ln>
              <a:solidFill>
                <a:schemeClr val="tx1"/>
              </a:solidFill>
              <a:prstDash val="dash"/>
            </a:ln>
          </c:spPr>
          <c:marker>
            <c:symbol val="none"/>
          </c:marker>
          <c:val>
            <c:numRef>
              <c:f>Sheet1!$F$4:$F$13</c:f>
              <c:numCache>
                <c:formatCode>General</c:formatCode>
                <c:ptCount val="10"/>
                <c:pt idx="0">
                  <c:v>700</c:v>
                </c:pt>
                <c:pt idx="1">
                  <c:v>721</c:v>
                </c:pt>
                <c:pt idx="2">
                  <c:v>742.63000000000011</c:v>
                </c:pt>
                <c:pt idx="3">
                  <c:v>764.90890000000013</c:v>
                </c:pt>
                <c:pt idx="4">
                  <c:v>787.85616700000003</c:v>
                </c:pt>
                <c:pt idx="5">
                  <c:v>811.49185201000023</c:v>
                </c:pt>
                <c:pt idx="6">
                  <c:v>835.8366075703002</c:v>
                </c:pt>
                <c:pt idx="7">
                  <c:v>860.91170579740924</c:v>
                </c:pt>
                <c:pt idx="8">
                  <c:v>886.73905697133148</c:v>
                </c:pt>
                <c:pt idx="9">
                  <c:v>913.34122868047143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D20-4D44-9AD2-D1C93320FA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1595392"/>
        <c:axId val="142433664"/>
      </c:lineChart>
      <c:catAx>
        <c:axId val="1415953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</a:t>
                </a:r>
              </a:p>
            </c:rich>
          </c:tx>
          <c:overlay val="0"/>
        </c:title>
        <c:majorTickMark val="out"/>
        <c:minorTickMark val="none"/>
        <c:tickLblPos val="nextTo"/>
        <c:crossAx val="142433664"/>
        <c:crosses val="autoZero"/>
        <c:auto val="1"/>
        <c:lblAlgn val="ctr"/>
        <c:lblOffset val="100"/>
        <c:noMultiLvlLbl val="0"/>
      </c:catAx>
      <c:valAx>
        <c:axId val="1424336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($)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159539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VA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val>
            <c:numRef>
              <c:f>Sheet1!$D$4:$D$13</c:f>
              <c:numCache>
                <c:formatCode>General</c:formatCode>
                <c:ptCount val="10"/>
                <c:pt idx="0">
                  <c:v>1000</c:v>
                </c:pt>
                <c:pt idx="1">
                  <c:v>1030</c:v>
                </c:pt>
                <c:pt idx="2">
                  <c:v>1060.9000000000001</c:v>
                </c:pt>
                <c:pt idx="3">
                  <c:v>1092.7270000000001</c:v>
                </c:pt>
                <c:pt idx="4">
                  <c:v>1125.50881</c:v>
                </c:pt>
                <c:pt idx="5">
                  <c:v>1159.2740743000002</c:v>
                </c:pt>
                <c:pt idx="6">
                  <c:v>1194.0522965290002</c:v>
                </c:pt>
                <c:pt idx="7">
                  <c:v>1229.8738654248702</c:v>
                </c:pt>
                <c:pt idx="8">
                  <c:v>1266.7700813876163</c:v>
                </c:pt>
                <c:pt idx="9">
                  <c:v>1304.7731838292448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8A-4637-A960-4599A59D9802}"/>
            </c:ext>
          </c:extLst>
        </c:ser>
        <c:ser>
          <c:idx val="3"/>
          <c:order val="1"/>
          <c:tx>
            <c:strRef>
              <c:f>Sheet1!$G$3</c:f>
              <c:strCache>
                <c:ptCount val="1"/>
                <c:pt idx="0">
                  <c:v>GED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none"/>
          </c:marker>
          <c:val>
            <c:numRef>
              <c:f>Sheet1!$G$4:$G$13</c:f>
              <c:numCache>
                <c:formatCode>General</c:formatCode>
                <c:ptCount val="10"/>
                <c:pt idx="0">
                  <c:v>300</c:v>
                </c:pt>
                <c:pt idx="1">
                  <c:v>291</c:v>
                </c:pt>
                <c:pt idx="2">
                  <c:v>282.27</c:v>
                </c:pt>
                <c:pt idx="3">
                  <c:v>273.80189999999999</c:v>
                </c:pt>
                <c:pt idx="4">
                  <c:v>265.58784299999996</c:v>
                </c:pt>
                <c:pt idx="5">
                  <c:v>257.62020770999993</c:v>
                </c:pt>
                <c:pt idx="6">
                  <c:v>249.89160147869993</c:v>
                </c:pt>
                <c:pt idx="7">
                  <c:v>242.39485343433893</c:v>
                </c:pt>
                <c:pt idx="8">
                  <c:v>235.12300783130874</c:v>
                </c:pt>
                <c:pt idx="9">
                  <c:v>228.06931759636947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8A-4637-A960-4599A59D9802}"/>
            </c:ext>
          </c:extLst>
        </c:ser>
        <c:ser>
          <c:idx val="1"/>
          <c:order val="2"/>
          <c:tx>
            <c:v>EVA</c:v>
          </c:tx>
          <c:spPr>
            <a:ln>
              <a:solidFill>
                <a:schemeClr val="tx1"/>
              </a:solidFill>
              <a:prstDash val="dash"/>
            </a:ln>
          </c:spPr>
          <c:marker>
            <c:symbol val="none"/>
          </c:marker>
          <c:val>
            <c:numRef>
              <c:f>Sheet1!$H$4:$H$13</c:f>
              <c:numCache>
                <c:formatCode>General</c:formatCode>
                <c:ptCount val="10"/>
                <c:pt idx="0">
                  <c:v>700</c:v>
                </c:pt>
                <c:pt idx="1">
                  <c:v>739</c:v>
                </c:pt>
                <c:pt idx="2">
                  <c:v>778.63000000000011</c:v>
                </c:pt>
                <c:pt idx="3">
                  <c:v>818.92510000000016</c:v>
                </c:pt>
                <c:pt idx="4">
                  <c:v>859.92096700000002</c:v>
                </c:pt>
                <c:pt idx="5">
                  <c:v>901.65386659000023</c:v>
                </c:pt>
                <c:pt idx="6">
                  <c:v>944.16069505030021</c:v>
                </c:pt>
                <c:pt idx="7">
                  <c:v>987.47901199053126</c:v>
                </c:pt>
                <c:pt idx="8">
                  <c:v>1031.6470735563075</c:v>
                </c:pt>
                <c:pt idx="9">
                  <c:v>1076.7038662328753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88A-4637-A960-4599A59D98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2465664"/>
        <c:axId val="182467968"/>
      </c:lineChart>
      <c:catAx>
        <c:axId val="1824656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</a:t>
                </a:r>
              </a:p>
            </c:rich>
          </c:tx>
          <c:overlay val="0"/>
        </c:title>
        <c:majorTickMark val="out"/>
        <c:minorTickMark val="none"/>
        <c:tickLblPos val="nextTo"/>
        <c:crossAx val="182467968"/>
        <c:crosses val="autoZero"/>
        <c:auto val="1"/>
        <c:lblAlgn val="ctr"/>
        <c:lblOffset val="100"/>
        <c:noMultiLvlLbl val="0"/>
      </c:catAx>
      <c:valAx>
        <c:axId val="18246796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($)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8246566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VA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val>
            <c:numRef>
              <c:f>Sheet1!$D$4:$D$13</c:f>
              <c:numCache>
                <c:formatCode>General</c:formatCode>
                <c:ptCount val="10"/>
                <c:pt idx="0">
                  <c:v>1000</c:v>
                </c:pt>
                <c:pt idx="1">
                  <c:v>1030</c:v>
                </c:pt>
                <c:pt idx="2">
                  <c:v>1060.9000000000001</c:v>
                </c:pt>
                <c:pt idx="3">
                  <c:v>1092.7270000000001</c:v>
                </c:pt>
                <c:pt idx="4">
                  <c:v>1125.50881</c:v>
                </c:pt>
                <c:pt idx="5">
                  <c:v>1159.2740743000002</c:v>
                </c:pt>
                <c:pt idx="6">
                  <c:v>1194.0522965290002</c:v>
                </c:pt>
                <c:pt idx="7">
                  <c:v>1229.8738654248702</c:v>
                </c:pt>
                <c:pt idx="8">
                  <c:v>1266.7700813876163</c:v>
                </c:pt>
                <c:pt idx="9">
                  <c:v>1304.7731838292448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B1-451F-A993-D2DCB650E4C0}"/>
            </c:ext>
          </c:extLst>
        </c:ser>
        <c:ser>
          <c:idx val="1"/>
          <c:order val="1"/>
          <c:tx>
            <c:strRef>
              <c:f>Sheet1!$I$3</c:f>
              <c:strCache>
                <c:ptCount val="1"/>
                <c:pt idx="0">
                  <c:v>GED</c:v>
                </c:pt>
              </c:strCache>
            </c:strRef>
          </c:tx>
          <c:marker>
            <c:symbol val="none"/>
          </c:marker>
          <c:val>
            <c:numRef>
              <c:f>Sheet1!$I$4:$I$13</c:f>
              <c:numCache>
                <c:formatCode>General</c:formatCode>
                <c:ptCount val="10"/>
                <c:pt idx="0">
                  <c:v>300</c:v>
                </c:pt>
                <c:pt idx="1">
                  <c:v>318</c:v>
                </c:pt>
                <c:pt idx="2">
                  <c:v>337.08000000000004</c:v>
                </c:pt>
                <c:pt idx="3">
                  <c:v>357.30480000000006</c:v>
                </c:pt>
                <c:pt idx="4">
                  <c:v>378.74308800000006</c:v>
                </c:pt>
                <c:pt idx="5">
                  <c:v>401.4676732800001</c:v>
                </c:pt>
                <c:pt idx="6">
                  <c:v>425.55573367680012</c:v>
                </c:pt>
                <c:pt idx="7">
                  <c:v>451.08907769740813</c:v>
                </c:pt>
                <c:pt idx="8">
                  <c:v>478.15442235925264</c:v>
                </c:pt>
                <c:pt idx="9">
                  <c:v>506.84368770080783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B1-451F-A993-D2DCB650E4C0}"/>
            </c:ext>
          </c:extLst>
        </c:ser>
        <c:ser>
          <c:idx val="2"/>
          <c:order val="2"/>
          <c:tx>
            <c:strRef>
              <c:f>Sheet1!$J$3</c:f>
              <c:strCache>
                <c:ptCount val="1"/>
                <c:pt idx="0">
                  <c:v>EVA</c:v>
                </c:pt>
              </c:strCache>
            </c:strRef>
          </c:tx>
          <c:spPr>
            <a:ln>
              <a:solidFill>
                <a:schemeClr val="tx1"/>
              </a:solidFill>
              <a:prstDash val="dash"/>
            </a:ln>
          </c:spPr>
          <c:marker>
            <c:symbol val="none"/>
          </c:marker>
          <c:val>
            <c:numRef>
              <c:f>Sheet1!$J$4:$J$13</c:f>
              <c:numCache>
                <c:formatCode>General</c:formatCode>
                <c:ptCount val="10"/>
                <c:pt idx="0">
                  <c:v>700</c:v>
                </c:pt>
                <c:pt idx="1">
                  <c:v>712</c:v>
                </c:pt>
                <c:pt idx="2">
                  <c:v>723.82</c:v>
                </c:pt>
                <c:pt idx="3">
                  <c:v>735.42219999999998</c:v>
                </c:pt>
                <c:pt idx="4">
                  <c:v>746.76572199999998</c:v>
                </c:pt>
                <c:pt idx="5">
                  <c:v>757.80640102000007</c:v>
                </c:pt>
                <c:pt idx="6">
                  <c:v>768.49656285219999</c:v>
                </c:pt>
                <c:pt idx="7">
                  <c:v>778.78478772746212</c:v>
                </c:pt>
                <c:pt idx="8">
                  <c:v>788.61565902836367</c:v>
                </c:pt>
                <c:pt idx="9">
                  <c:v>797.92949612843699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FB1-451F-A993-D2DCB650E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643968"/>
        <c:axId val="40650240"/>
      </c:lineChart>
      <c:catAx>
        <c:axId val="406439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</a:t>
                </a:r>
              </a:p>
            </c:rich>
          </c:tx>
          <c:overlay val="0"/>
        </c:title>
        <c:majorTickMark val="out"/>
        <c:minorTickMark val="none"/>
        <c:tickLblPos val="nextTo"/>
        <c:crossAx val="40650240"/>
        <c:crosses val="autoZero"/>
        <c:auto val="1"/>
        <c:lblAlgn val="ctr"/>
        <c:lblOffset val="100"/>
        <c:noMultiLvlLbl val="0"/>
      </c:catAx>
      <c:valAx>
        <c:axId val="406502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($)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4064396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D7847-DC18-42FF-8782-D07520C22F7B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349A0-26AF-4477-B482-BCB7907F6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5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9A42-38E4-48B7-9F29-F327DD87703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97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DC955-14B3-4C66-90B3-A99F9417C418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CB8AB-187A-4963-88ED-64D098ABD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9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DC955-14B3-4C66-90B3-A99F9417C418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CB8AB-187A-4963-88ED-64D098ABD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55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DC955-14B3-4C66-90B3-A99F9417C418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CB8AB-187A-4963-88ED-64D098ABD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27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DC955-14B3-4C66-90B3-A99F9417C418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CB8AB-187A-4963-88ED-64D098ABD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67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DC955-14B3-4C66-90B3-A99F9417C418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CB8AB-187A-4963-88ED-64D098ABD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83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DC955-14B3-4C66-90B3-A99F9417C418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CB8AB-187A-4963-88ED-64D098ABD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9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DC955-14B3-4C66-90B3-A99F9417C418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CB8AB-187A-4963-88ED-64D098ABD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24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DC955-14B3-4C66-90B3-A99F9417C418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CB8AB-187A-4963-88ED-64D098ABD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43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DC955-14B3-4C66-90B3-A99F9417C418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CB8AB-187A-4963-88ED-64D098ABD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8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DC955-14B3-4C66-90B3-A99F9417C418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CB8AB-187A-4963-88ED-64D098ABD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2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DC955-14B3-4C66-90B3-A99F9417C418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CB8AB-187A-4963-88ED-64D098ABD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6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DC955-14B3-4C66-90B3-A99F9417C418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CB8AB-187A-4963-88ED-64D098ABD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85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times.com/2003/05/08/us/epa-drops-age-based-cost-studies.html?mcubz=0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4000"/>
            <a:ext cx="9144000" cy="433355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Integrated Assessment Models for Air Pollution:</a:t>
            </a:r>
            <a:br>
              <a:rPr lang="en-US" dirty="0" smtClean="0"/>
            </a:br>
            <a:r>
              <a:rPr lang="en-US" dirty="0" smtClean="0"/>
              <a:t>Methods, Challenges, Applications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12430"/>
            <a:ext cx="9144000" cy="1655762"/>
          </a:xfrm>
        </p:spPr>
        <p:txBody>
          <a:bodyPr/>
          <a:lstStyle/>
          <a:p>
            <a:r>
              <a:rPr lang="en-US" dirty="0" smtClean="0"/>
              <a:t>N.Z. Muller</a:t>
            </a:r>
          </a:p>
          <a:p>
            <a:r>
              <a:rPr lang="en-US" dirty="0" smtClean="0"/>
              <a:t>AERE Conference Workshop</a:t>
            </a:r>
          </a:p>
          <a:p>
            <a:r>
              <a:rPr lang="en-US" dirty="0" smtClean="0"/>
              <a:t>Spring,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7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414305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Structure of air pollution IAMs.</a:t>
            </a:r>
          </a:p>
          <a:p>
            <a:pPr lvl="1"/>
            <a:r>
              <a:rPr lang="en-US" dirty="0" smtClean="0"/>
              <a:t>Data sources.</a:t>
            </a:r>
          </a:p>
          <a:p>
            <a:pPr lvl="1"/>
            <a:r>
              <a:rPr lang="en-US" dirty="0" smtClean="0"/>
              <a:t>Model design.</a:t>
            </a:r>
          </a:p>
          <a:p>
            <a:pPr lvl="1"/>
            <a:r>
              <a:rPr lang="en-US" dirty="0" smtClean="0"/>
              <a:t>Parameter choices.</a:t>
            </a:r>
          </a:p>
          <a:p>
            <a:pPr lvl="1"/>
            <a:r>
              <a:rPr lang="en-US" dirty="0" smtClean="0"/>
              <a:t>Marginal damages.</a:t>
            </a:r>
            <a:endParaRPr lang="en-US" dirty="0"/>
          </a:p>
          <a:p>
            <a:r>
              <a:rPr lang="en-US" dirty="0" smtClean="0"/>
              <a:t>Applications.</a:t>
            </a:r>
          </a:p>
          <a:p>
            <a:pPr lvl="1"/>
            <a:r>
              <a:rPr lang="en-US" dirty="0" smtClean="0"/>
              <a:t>Efficient pollution control.</a:t>
            </a:r>
          </a:p>
          <a:p>
            <a:pPr lvl="1"/>
            <a:r>
              <a:rPr lang="en-US" dirty="0" smtClean="0"/>
              <a:t>Environmental accounts.</a:t>
            </a:r>
          </a:p>
          <a:p>
            <a:pPr lvl="1"/>
            <a:r>
              <a:rPr lang="en-US" dirty="0" smtClean="0"/>
              <a:t>Technology choice.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2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3336" r="62500" b="10662"/>
          <a:stretch/>
        </p:blipFill>
        <p:spPr bwMode="auto">
          <a:xfrm>
            <a:off x="2362200" y="762000"/>
            <a:ext cx="7315200" cy="52120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73570" y="6248400"/>
            <a:ext cx="265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Muller et al., 2011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37964" y="133245"/>
            <a:ext cx="5386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Detailed Results for 2002</a:t>
            </a:r>
          </a:p>
        </p:txBody>
      </p:sp>
    </p:spTree>
    <p:extLst>
      <p:ext uri="{BB962C8B-B14F-4D97-AF65-F5344CB8AC3E}">
        <p14:creationId xmlns:p14="http://schemas.microsoft.com/office/powerpoint/2010/main" val="165909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applications of IAMs.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1488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Policy design/evaluation papers.</a:t>
            </a:r>
          </a:p>
          <a:p>
            <a:pPr lvl="1"/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Rely on marginal damages.</a:t>
            </a:r>
          </a:p>
          <a:p>
            <a:pPr lvl="1"/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Neoclassical position on </a:t>
            </a:r>
            <a:r>
              <a:rPr lang="en-US" sz="2800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allocatively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efficient policy.</a:t>
            </a:r>
          </a:p>
          <a:p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Environmental accounting papers.</a:t>
            </a:r>
          </a:p>
          <a:p>
            <a:pPr lvl="1"/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Growth, damage shares of output, by sector.</a:t>
            </a:r>
          </a:p>
          <a:p>
            <a:r>
              <a:rPr lang="en-US" sz="3200" b="1" dirty="0" smtClean="0">
                <a:latin typeface="+mj-lt"/>
              </a:rPr>
              <a:t>Technology and Distributional Impacts.</a:t>
            </a:r>
          </a:p>
          <a:p>
            <a:pPr lvl="1"/>
            <a:r>
              <a:rPr lang="en-US" sz="2800" b="1" dirty="0" smtClean="0">
                <a:latin typeface="+mj-lt"/>
              </a:rPr>
              <a:t>EVs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56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Holland, Mansur, Muller, Yates (2016) </a:t>
            </a:r>
            <a:r>
              <a:rPr lang="en-US" i="1" dirty="0"/>
              <a:t>AER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2303"/>
              </a:xfr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Consumer choses car type (electric or gas) and drives </a:t>
                </a:r>
                <a:r>
                  <a:rPr lang="en-US" i="1" dirty="0" smtClean="0"/>
                  <a:t>e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g</a:t>
                </a:r>
                <a:r>
                  <a:rPr lang="en-US" dirty="0" smtClean="0"/>
                  <a:t> miles, respectively</a:t>
                </a:r>
              </a:p>
              <a:p>
                <a:r>
                  <a:rPr lang="en-US" dirty="0" smtClean="0"/>
                  <a:t>Externality </a:t>
                </a:r>
                <a:r>
                  <a:rPr lang="en-US" dirty="0"/>
                  <a:t>from driving causes linear </a:t>
                </a:r>
                <a:r>
                  <a:rPr lang="en-US" dirty="0" smtClean="0"/>
                  <a:t>damages,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(dollars per mile)</a:t>
                </a:r>
              </a:p>
              <a:p>
                <a:r>
                  <a:rPr lang="en-US" dirty="0" smtClean="0"/>
                  <a:t>Policy choices?</a:t>
                </a:r>
                <a:endParaRPr lang="en-US" dirty="0"/>
              </a:p>
              <a:p>
                <a:pPr lvl="1"/>
                <a:r>
                  <a:rPr lang="en-US" dirty="0" smtClean="0"/>
                  <a:t>Purchase subsidy vs. </a:t>
                </a:r>
                <a:r>
                  <a:rPr lang="en-US" dirty="0"/>
                  <a:t>taxes on miles driven for each fuel</a:t>
                </a:r>
              </a:p>
              <a:p>
                <a:pPr lvl="1"/>
                <a:r>
                  <a:rPr lang="en-US" dirty="0" smtClean="0"/>
                  <a:t>Uniform vs. differentiated </a:t>
                </a:r>
                <a:r>
                  <a:rPr lang="en-US" dirty="0"/>
                  <a:t>policy</a:t>
                </a:r>
              </a:p>
              <a:p>
                <a:pPr lvl="1"/>
                <a:r>
                  <a:rPr lang="en-US" dirty="0" smtClean="0"/>
                  <a:t>Full </a:t>
                </a:r>
                <a:r>
                  <a:rPr lang="en-US" dirty="0"/>
                  <a:t>and native </a:t>
                </a:r>
                <a:r>
                  <a:rPr lang="en-US" dirty="0" smtClean="0"/>
                  <a:t>damages (only local pollution in district)</a:t>
                </a:r>
                <a:endParaRPr lang="en-US" dirty="0"/>
              </a:p>
              <a:p>
                <a:r>
                  <a:rPr lang="en-US" dirty="0" smtClean="0"/>
                  <a:t>Characterize </a:t>
                </a:r>
                <a:r>
                  <a:rPr lang="en-US" dirty="0"/>
                  <a:t>second-best subsidy, gains </a:t>
                </a:r>
                <a:r>
                  <a:rPr lang="en-US" dirty="0" smtClean="0"/>
                  <a:t>from differentiated </a:t>
                </a:r>
                <a:r>
                  <a:rPr lang="en-US" dirty="0"/>
                  <a:t>policy</a:t>
                </a:r>
                <a:endParaRPr lang="en-US" dirty="0" smtClean="0"/>
              </a:p>
              <a:p>
                <a:r>
                  <a:rPr lang="en-US" dirty="0"/>
                  <a:t>The second-best subsidy on the purchase of the electric </a:t>
                </a:r>
                <a:r>
                  <a:rPr lang="en-US" dirty="0" smtClean="0"/>
                  <a:t>vehicle in </a:t>
                </a:r>
                <a:r>
                  <a:rPr lang="en-US" dirty="0"/>
                  <a:t>region </a:t>
                </a:r>
                <a:r>
                  <a:rPr lang="en-US" i="1" dirty="0"/>
                  <a:t>i</a:t>
                </a:r>
                <a:r>
                  <a:rPr lang="en-US" dirty="0"/>
                  <a:t> is given </a:t>
                </a:r>
                <a:r>
                  <a:rPr lang="en-US" dirty="0" smtClean="0"/>
                  <a:t>by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𝑔𝑖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𝑒𝑖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The second-best </a:t>
                </a:r>
                <a:r>
                  <a:rPr lang="en-US" i="1" dirty="0" smtClean="0"/>
                  <a:t>uniform</a:t>
                </a:r>
                <a:r>
                  <a:rPr lang="en-US" dirty="0" smtClean="0"/>
                  <a:t> subsidy on the purchase of an electric vehicle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𝑔𝑖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𝑒𝑖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2303"/>
              </a:xfrm>
              <a:blipFill>
                <a:blip r:embed="rId2"/>
                <a:stretch>
                  <a:fillRect l="-753" t="-2760" r="-1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20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pollution damages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Map emissions from tailpipe or smokestack emissions to changes in air quality to changes in human health and environmental quality to economic valuation</a:t>
            </a:r>
          </a:p>
          <a:p>
            <a:r>
              <a:rPr lang="en-US" dirty="0"/>
              <a:t>AP2 model (Muller 2014)</a:t>
            </a:r>
          </a:p>
          <a:p>
            <a:pPr lvl="1"/>
            <a:r>
              <a:rPr lang="en-US" dirty="0" smtClean="0"/>
              <a:t>Emissions &amp; damage </a:t>
            </a:r>
            <a:r>
              <a:rPr lang="en-US" dirty="0"/>
              <a:t>of CO</a:t>
            </a:r>
            <a:r>
              <a:rPr lang="en-US" baseline="-25000" dirty="0"/>
              <a:t>2</a:t>
            </a:r>
            <a:r>
              <a:rPr lang="en-US" dirty="0"/>
              <a:t>, PM</a:t>
            </a:r>
            <a:r>
              <a:rPr lang="en-US" baseline="-25000" dirty="0"/>
              <a:t>2.5</a:t>
            </a:r>
            <a:r>
              <a:rPr lang="en-US" dirty="0"/>
              <a:t>, SO</a:t>
            </a:r>
            <a:r>
              <a:rPr lang="en-US" baseline="-25000" dirty="0"/>
              <a:t>2</a:t>
            </a:r>
            <a:r>
              <a:rPr lang="en-US" dirty="0"/>
              <a:t>, NO</a:t>
            </a:r>
            <a:r>
              <a:rPr lang="en-US" baseline="-25000" dirty="0"/>
              <a:t>x</a:t>
            </a:r>
            <a:r>
              <a:rPr lang="en-US" dirty="0"/>
              <a:t>, and </a:t>
            </a:r>
            <a:r>
              <a:rPr lang="en-US" dirty="0" smtClean="0"/>
              <a:t>VOC.</a:t>
            </a:r>
            <a:endParaRPr lang="en-US" dirty="0"/>
          </a:p>
          <a:p>
            <a:pPr lvl="1"/>
            <a:r>
              <a:rPr lang="en-US" dirty="0" smtClean="0"/>
              <a:t>Both </a:t>
            </a:r>
            <a:r>
              <a:rPr lang="en-US" dirty="0"/>
              <a:t>full and native </a:t>
            </a:r>
            <a:r>
              <a:rPr lang="en-US" dirty="0" smtClean="0"/>
              <a:t>damages using valuation estimates from the literature</a:t>
            </a:r>
            <a:endParaRPr lang="en-US" dirty="0"/>
          </a:p>
          <a:p>
            <a:pPr lvl="1"/>
            <a:r>
              <a:rPr lang="en-US" dirty="0" smtClean="0"/>
              <a:t>Counties </a:t>
            </a:r>
            <a:r>
              <a:rPr lang="en-US" dirty="0"/>
              <a:t>are spatial </a:t>
            </a:r>
            <a:r>
              <a:rPr lang="en-US" dirty="0" smtClean="0"/>
              <a:t>unit</a:t>
            </a:r>
          </a:p>
          <a:p>
            <a:r>
              <a:rPr lang="en-US" dirty="0" smtClean="0"/>
              <a:t>Vehicle information from EPA (GREET) on emissions rates of ICE and </a:t>
            </a:r>
            <a:r>
              <a:rPr lang="en-US" dirty="0" err="1" smtClean="0"/>
              <a:t>MPGe</a:t>
            </a:r>
            <a:r>
              <a:rPr lang="en-US" dirty="0" smtClean="0"/>
              <a:t> for EVs, adjusting for urban/rural and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9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" t="12592" r="7639" b="14141"/>
          <a:stretch/>
        </p:blipFill>
        <p:spPr>
          <a:xfrm>
            <a:off x="2207491" y="1016000"/>
            <a:ext cx="7647709" cy="50245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1648" y="-179405"/>
            <a:ext cx="10515600" cy="1325563"/>
          </a:xfrm>
        </p:spPr>
        <p:txBody>
          <a:bodyPr/>
          <a:lstStyle/>
          <a:p>
            <a:r>
              <a:rPr lang="en-US" dirty="0"/>
              <a:t>PM2.5 from </a:t>
            </a:r>
            <a:r>
              <a:rPr lang="en-US" dirty="0" smtClean="0"/>
              <a:t>gas car in Atlanta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7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" t="13658" r="7052" b="13683"/>
          <a:stretch/>
        </p:blipFill>
        <p:spPr>
          <a:xfrm>
            <a:off x="2219218" y="1089060"/>
            <a:ext cx="7705618" cy="49829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2470" y="-38976"/>
            <a:ext cx="10515600" cy="1325563"/>
          </a:xfrm>
        </p:spPr>
        <p:txBody>
          <a:bodyPr/>
          <a:lstStyle/>
          <a:p>
            <a:r>
              <a:rPr lang="en-US" dirty="0"/>
              <a:t>PM2.5 from electric </a:t>
            </a:r>
            <a:r>
              <a:rPr lang="en-US" dirty="0" smtClean="0"/>
              <a:t>car in Atlanta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3749040" y="1484114"/>
            <a:ext cx="155448" cy="369332"/>
          </a:xfrm>
          <a:prstGeom prst="rect">
            <a:avLst/>
          </a:prstGeom>
          <a:solidFill>
            <a:srgbClr val="00B050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08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029"/>
            <a:ext cx="10515600" cy="1325563"/>
          </a:xfrm>
        </p:spPr>
        <p:txBody>
          <a:bodyPr/>
          <a:lstStyle/>
          <a:p>
            <a:r>
              <a:rPr lang="en-US" dirty="0" smtClean="0"/>
              <a:t>Spatial heterogeneity of environmental benefits of EVs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0034" y="519492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Gasoline-powered 2014 Ford Focus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72966" y="531275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Electric 2014 Ford Focus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894" y="1635617"/>
            <a:ext cx="6092720" cy="33798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2" y="1635617"/>
            <a:ext cx="6099412" cy="337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2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5B8315-6862-41ED-8D21-D3F5B347325F}" type="slidenum">
              <a:rPr lang="en-US" altLang="en-US" smtClean="0"/>
              <a:pPr>
                <a:defRPr/>
              </a:pPr>
              <a:t>107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0" t="37226" r="21348" b="16286"/>
          <a:stretch/>
        </p:blipFill>
        <p:spPr>
          <a:xfrm>
            <a:off x="1388724" y="243937"/>
            <a:ext cx="9421402" cy="59997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29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89112" y="1"/>
            <a:ext cx="10572832" cy="1153792"/>
          </a:xfrm>
        </p:spPr>
        <p:txBody>
          <a:bodyPr/>
          <a:lstStyle/>
          <a:p>
            <a:r>
              <a:rPr lang="en-US" dirty="0" smtClean="0"/>
              <a:t>Environmental benefit of an EV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24677" y="6243638"/>
            <a:ext cx="594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Electric v. Gasoline 2014 Ford </a:t>
            </a:r>
            <a:r>
              <a:rPr lang="en-US" dirty="0" smtClean="0"/>
              <a:t>Focus (each driven 150k miles)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066800"/>
            <a:ext cx="8679310" cy="4953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210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5B8315-6862-41ED-8D21-D3F5B347325F}" type="slidenum">
              <a:rPr lang="en-US" altLang="en-US" smtClean="0"/>
              <a:pPr>
                <a:defRPr/>
              </a:pPr>
              <a:t>109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5" t="18341" r="21144" b="14834"/>
          <a:stretch/>
        </p:blipFill>
        <p:spPr>
          <a:xfrm>
            <a:off x="2414427" y="163654"/>
            <a:ext cx="7294652" cy="66943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5342562" y="1756881"/>
            <a:ext cx="739739" cy="1078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22014" y="5053173"/>
            <a:ext cx="739739" cy="1078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322014" y="4623371"/>
            <a:ext cx="4171307" cy="429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295900" y="1713461"/>
            <a:ext cx="1428750" cy="685800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5597784" y="1917862"/>
            <a:ext cx="872355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dirty="0"/>
              <a:t>Emissions</a:t>
            </a:r>
          </a:p>
        </p:txBody>
      </p:sp>
      <p:sp>
        <p:nvSpPr>
          <p:cNvPr id="6" name="Down Arrow 5"/>
          <p:cNvSpPr/>
          <p:nvPr/>
        </p:nvSpPr>
        <p:spPr>
          <a:xfrm rot="17288541">
            <a:off x="7142951" y="1937773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/>
          <p:cNvSpPr/>
          <p:nvPr/>
        </p:nvSpPr>
        <p:spPr>
          <a:xfrm>
            <a:off x="7753350" y="2324125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8020024" y="2459416"/>
            <a:ext cx="931666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Air Quality</a:t>
            </a:r>
          </a:p>
          <a:p>
            <a:pPr algn="ctr"/>
            <a:r>
              <a:rPr lang="en-US" sz="1350" dirty="0"/>
              <a:t>Model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766561" y="3605521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7900234" y="3706049"/>
            <a:ext cx="1187826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Ambient</a:t>
            </a:r>
          </a:p>
          <a:p>
            <a:pPr algn="ctr"/>
            <a:r>
              <a:rPr lang="en-US" sz="1350" dirty="0"/>
              <a:t>Concentration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295899" y="4484556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5594487" y="4678531"/>
            <a:ext cx="831574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Exposure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982475" y="3605521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3065533" y="3809920"/>
            <a:ext cx="1262077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Dose-Response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982475" y="2324125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3271894" y="2528525"/>
            <a:ext cx="849913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Valuation</a:t>
            </a:r>
          </a:p>
        </p:txBody>
      </p:sp>
      <p:sp>
        <p:nvSpPr>
          <p:cNvPr id="17" name="Down Arrow 16"/>
          <p:cNvSpPr/>
          <p:nvPr/>
        </p:nvSpPr>
        <p:spPr>
          <a:xfrm rot="7519179">
            <a:off x="4547884" y="4238523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Down Arrow 17"/>
          <p:cNvSpPr/>
          <p:nvPr/>
        </p:nvSpPr>
        <p:spPr>
          <a:xfrm rot="3905723">
            <a:off x="7220807" y="4197461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Down Arrow 18"/>
          <p:cNvSpPr/>
          <p:nvPr/>
        </p:nvSpPr>
        <p:spPr>
          <a:xfrm rot="10800000">
            <a:off x="3514832" y="3118210"/>
            <a:ext cx="363474" cy="42684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Down Arrow 19"/>
          <p:cNvSpPr/>
          <p:nvPr/>
        </p:nvSpPr>
        <p:spPr>
          <a:xfrm>
            <a:off x="8285988" y="3096226"/>
            <a:ext cx="363474" cy="44883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181350" y="2642713"/>
            <a:ext cx="5829300" cy="110251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 smtClean="0"/>
              <a:t>Integrated </a:t>
            </a:r>
          </a:p>
          <a:p>
            <a:r>
              <a:rPr lang="en-US" sz="3300" dirty="0" smtClean="0"/>
              <a:t>Assessment</a:t>
            </a:r>
            <a:endParaRPr lang="en-US" sz="3300" dirty="0"/>
          </a:p>
          <a:p>
            <a:r>
              <a:rPr lang="en-US" sz="3300" dirty="0"/>
              <a:t>Models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982475" y="685801"/>
            <a:ext cx="1830230" cy="10142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/>
          <p:cNvSpPr txBox="1"/>
          <p:nvPr/>
        </p:nvSpPr>
        <p:spPr>
          <a:xfrm>
            <a:off x="3174668" y="938991"/>
            <a:ext cx="1445844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Market and Policy</a:t>
            </a:r>
          </a:p>
          <a:p>
            <a:pPr algn="ctr"/>
            <a:r>
              <a:rPr lang="en-US" sz="1350" dirty="0"/>
              <a:t>Forces</a:t>
            </a:r>
          </a:p>
        </p:txBody>
      </p:sp>
      <p:sp>
        <p:nvSpPr>
          <p:cNvPr id="24" name="Down Arrow 23"/>
          <p:cNvSpPr/>
          <p:nvPr/>
        </p:nvSpPr>
        <p:spPr>
          <a:xfrm rot="17288541">
            <a:off x="4803395" y="1416233"/>
            <a:ext cx="363474" cy="53495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2151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5B8315-6862-41ED-8D21-D3F5B347325F}" type="slidenum">
              <a:rPr lang="en-US" altLang="en-US" smtClean="0"/>
              <a:pPr>
                <a:defRPr/>
              </a:pPr>
              <a:t>110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5" t="17978" r="20531" b="18103"/>
          <a:stretch/>
        </p:blipFill>
        <p:spPr>
          <a:xfrm>
            <a:off x="2173841" y="94314"/>
            <a:ext cx="7808359" cy="66712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5342562" y="1756881"/>
            <a:ext cx="739739" cy="1078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42562" y="4631932"/>
            <a:ext cx="739739" cy="1078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5B8315-6862-41ED-8D21-D3F5B347325F}" type="slidenum">
              <a:rPr lang="en-US" altLang="en-US" smtClean="0"/>
              <a:pPr>
                <a:defRPr/>
              </a:pPr>
              <a:t>111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7" t="28692" r="22166" b="12655"/>
          <a:stretch/>
        </p:blipFill>
        <p:spPr>
          <a:xfrm>
            <a:off x="2291136" y="168633"/>
            <a:ext cx="7890553" cy="66893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5825446" y="1726058"/>
            <a:ext cx="739739" cy="1263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25446" y="2989779"/>
            <a:ext cx="739739" cy="1263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2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2214" y="5629529"/>
            <a:ext cx="1424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Damages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vehicle subsidy: Full v. native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15301" y="5624930"/>
            <a:ext cx="170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Native Damages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91000" y="624363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Electric v. Gasoline 2014 Ford Focus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4" y="1494253"/>
            <a:ext cx="11942694" cy="392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414305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Structure of air pollution IAMs.</a:t>
            </a:r>
          </a:p>
          <a:p>
            <a:pPr lvl="1"/>
            <a:r>
              <a:rPr lang="en-US" dirty="0" smtClean="0"/>
              <a:t>Data sources: varying accuracy/coverage.</a:t>
            </a:r>
          </a:p>
          <a:p>
            <a:pPr lvl="1"/>
            <a:r>
              <a:rPr lang="en-US" dirty="0" smtClean="0"/>
              <a:t>Model design: CTMs vs RCMs.</a:t>
            </a:r>
          </a:p>
          <a:p>
            <a:pPr lvl="1"/>
            <a:r>
              <a:rPr lang="en-US" dirty="0" smtClean="0"/>
              <a:t>Parameter choices: VSL &amp; Dose-response.</a:t>
            </a:r>
          </a:p>
          <a:p>
            <a:pPr lvl="1"/>
            <a:r>
              <a:rPr lang="en-US" dirty="0" smtClean="0"/>
              <a:t>Marginal damages: brute force, changing over time.</a:t>
            </a:r>
            <a:endParaRPr lang="en-US" dirty="0"/>
          </a:p>
          <a:p>
            <a:r>
              <a:rPr lang="en-US" dirty="0" smtClean="0"/>
              <a:t>Applications.</a:t>
            </a:r>
          </a:p>
          <a:p>
            <a:pPr lvl="1"/>
            <a:r>
              <a:rPr lang="en-US" dirty="0" smtClean="0"/>
              <a:t>Efficient pollution control.</a:t>
            </a:r>
          </a:p>
          <a:p>
            <a:pPr lvl="1"/>
            <a:r>
              <a:rPr lang="en-US" dirty="0" smtClean="0"/>
              <a:t>Environmental accounts.</a:t>
            </a:r>
          </a:p>
          <a:p>
            <a:pPr lvl="1"/>
            <a:r>
              <a:rPr lang="en-US" dirty="0" smtClean="0"/>
              <a:t>Technology choice.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93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Conceptual Modeling.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1981200" y="1600201"/>
                <a:ext cx="8229600" cy="45259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Measures of growth: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𝐺𝐷𝑃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𝐺𝐷𝑃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/>
                              </a:rPr>
                              <m:t>𝑡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𝑟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𝐺𝐸𝐷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𝐺𝐸𝐷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/>
                              </a:rPr>
                              <m:t>𝑡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𝑒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𝐸𝑉𝐴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𝐸𝑉𝐴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/>
                              </a:rPr>
                              <m:t>𝑡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1800" dirty="0"/>
                  <a:t> </a:t>
                </a:r>
              </a:p>
              <a:p>
                <a:r>
                  <a:rPr lang="en-US" dirty="0"/>
                  <a:t>Comparisons: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𝑟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,</m:t>
                    </m:r>
                    <m:r>
                      <a:rPr lang="en-US" sz="1800" i="1">
                        <a:latin typeface="Cambria Math"/>
                      </a:rPr>
                      <m:t>𝑡h𝑒𝑛</m:t>
                    </m:r>
                    <m:r>
                      <a:rPr lang="en-US" sz="1800" i="1">
                        <a:latin typeface="Cambria Math"/>
                      </a:rPr>
                      <m:t>: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𝑒</m:t>
                        </m:r>
                      </m:sup>
                    </m:sSubSup>
                  </m:oMath>
                </a14:m>
                <a:endParaRPr lang="en-US" sz="18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&gt;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𝑟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,</m:t>
                    </m:r>
                    <m:r>
                      <a:rPr lang="en-US" sz="1800" i="1">
                        <a:latin typeface="Cambria Math"/>
                      </a:rPr>
                      <m:t>𝑡h𝑒𝑛</m:t>
                    </m:r>
                    <m:r>
                      <a:rPr lang="en-US" sz="1800" i="1">
                        <a:latin typeface="Cambria Math"/>
                      </a:rPr>
                      <m:t>: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>
                        <a:latin typeface="Cambria Math"/>
                      </a:rPr>
                      <m:t>&lt;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𝑒</m:t>
                        </m:r>
                      </m:sup>
                    </m:sSubSup>
                  </m:oMath>
                </a14:m>
                <a:endParaRPr lang="en-US" sz="18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&lt;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𝑟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,</m:t>
                    </m:r>
                    <m:r>
                      <a:rPr lang="en-US" sz="1800" i="1">
                        <a:latin typeface="Cambria Math"/>
                      </a:rPr>
                      <m:t>𝑡h𝑒𝑛</m:t>
                    </m:r>
                    <m:r>
                      <a:rPr lang="en-US" sz="1800" i="1">
                        <a:latin typeface="Cambria Math"/>
                      </a:rPr>
                      <m:t>: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>
                        <a:latin typeface="Cambria Math"/>
                      </a:rPr>
                      <m:t>&gt;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𝑒</m:t>
                        </m:r>
                      </m:sup>
                    </m:sSubSup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1600201"/>
                <a:ext cx="8229600" cy="4525963"/>
              </a:xfrm>
              <a:prstGeom prst="rect">
                <a:avLst/>
              </a:prstGeom>
              <a:blipFill>
                <a:blip r:embed="rId2"/>
                <a:stretch>
                  <a:fillRect l="-1627" t="-161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05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Conceptual Modeling.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1981200" y="1600201"/>
                <a:ext cx="8229600" cy="45259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Measures of growth: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𝐺𝐷𝑃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𝐺𝐷𝑃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/>
                              </a:rPr>
                              <m:t>𝑡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𝑟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𝐺𝐸𝐷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𝐺𝐸𝐷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/>
                              </a:rPr>
                              <m:t>𝑡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𝑒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𝐸𝑉𝐴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𝐸𝑉𝐴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/>
                              </a:rPr>
                              <m:t>𝑡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1800" dirty="0"/>
                  <a:t> </a:t>
                </a:r>
              </a:p>
              <a:p>
                <a:r>
                  <a:rPr lang="en-US" dirty="0"/>
                  <a:t>Comparisons: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𝑟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,</m:t>
                    </m:r>
                    <m:r>
                      <a:rPr lang="en-US" sz="1800" i="1">
                        <a:latin typeface="Cambria Math"/>
                      </a:rPr>
                      <m:t>𝑡h𝑒𝑛</m:t>
                    </m:r>
                    <m:r>
                      <a:rPr lang="en-US" sz="1800" i="1">
                        <a:latin typeface="Cambria Math"/>
                      </a:rPr>
                      <m:t>: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𝑒</m:t>
                        </m:r>
                      </m:sup>
                    </m:sSubSup>
                  </m:oMath>
                </a14:m>
                <a:endParaRPr lang="en-US" sz="18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&gt;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𝑟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,</m:t>
                    </m:r>
                    <m:r>
                      <a:rPr lang="en-US" sz="1800" i="1">
                        <a:latin typeface="Cambria Math"/>
                      </a:rPr>
                      <m:t>𝑡h𝑒𝑛</m:t>
                    </m:r>
                    <m:r>
                      <a:rPr lang="en-US" sz="1800" i="1">
                        <a:latin typeface="Cambria Math"/>
                      </a:rPr>
                      <m:t>: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>
                        <a:latin typeface="Cambria Math"/>
                      </a:rPr>
                      <m:t>&lt;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𝑒</m:t>
                        </m:r>
                      </m:sup>
                    </m:sSubSup>
                  </m:oMath>
                </a14:m>
                <a:endParaRPr lang="en-US" sz="18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&lt;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𝑟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,</m:t>
                    </m:r>
                    <m:r>
                      <a:rPr lang="en-US" sz="1800" i="1">
                        <a:latin typeface="Cambria Math"/>
                      </a:rPr>
                      <m:t>𝑡h𝑒𝑛</m:t>
                    </m:r>
                    <m:r>
                      <a:rPr lang="en-US" sz="1800" i="1">
                        <a:latin typeface="Cambria Math"/>
                      </a:rPr>
                      <m:t>: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>
                        <a:latin typeface="Cambria Math"/>
                      </a:rPr>
                      <m:t>&gt;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𝑒</m:t>
                        </m:r>
                      </m:sup>
                    </m:sSubSup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1600201"/>
                <a:ext cx="8229600" cy="4525963"/>
              </a:xfrm>
              <a:prstGeom prst="rect">
                <a:avLst/>
              </a:prstGeom>
              <a:blipFill>
                <a:blip r:embed="rId2"/>
                <a:stretch>
                  <a:fillRect l="-1627" t="-161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5562600" y="1752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4953000" y="3962400"/>
            <a:ext cx="1066800" cy="685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44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Conceptual Modeling.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1981200" y="1600201"/>
                <a:ext cx="8229600" cy="45259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Measures of growth: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𝐺𝐷𝑃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𝐺𝐷𝑃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/>
                              </a:rPr>
                              <m:t>𝑡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𝑟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𝐺𝐸𝐷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𝐺𝐸𝐷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/>
                              </a:rPr>
                              <m:t>𝑡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𝑒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𝐸𝑉𝐴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𝐸𝑉𝐴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/>
                              </a:rPr>
                              <m:t>𝑡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1800" dirty="0"/>
                  <a:t> </a:t>
                </a:r>
              </a:p>
              <a:p>
                <a:r>
                  <a:rPr lang="en-US" dirty="0"/>
                  <a:t>Comparisons: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𝑟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,</m:t>
                    </m:r>
                    <m:r>
                      <a:rPr lang="en-US" sz="1800" i="1">
                        <a:latin typeface="Cambria Math"/>
                      </a:rPr>
                      <m:t>𝑡h𝑒𝑛</m:t>
                    </m:r>
                    <m:r>
                      <a:rPr lang="en-US" sz="1800" i="1">
                        <a:latin typeface="Cambria Math"/>
                      </a:rPr>
                      <m:t>: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𝑒</m:t>
                        </m:r>
                      </m:sup>
                    </m:sSubSup>
                  </m:oMath>
                </a14:m>
                <a:endParaRPr lang="en-US" sz="18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&gt;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𝑟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,</m:t>
                    </m:r>
                    <m:r>
                      <a:rPr lang="en-US" sz="1800" i="1">
                        <a:latin typeface="Cambria Math"/>
                      </a:rPr>
                      <m:t>𝑡h𝑒𝑛</m:t>
                    </m:r>
                    <m:r>
                      <a:rPr lang="en-US" sz="1800" i="1">
                        <a:latin typeface="Cambria Math"/>
                      </a:rPr>
                      <m:t>: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>
                        <a:latin typeface="Cambria Math"/>
                      </a:rPr>
                      <m:t>&lt;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𝑒</m:t>
                        </m:r>
                      </m:sup>
                    </m:sSubSup>
                  </m:oMath>
                </a14:m>
                <a:endParaRPr lang="en-US" sz="18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&lt;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𝑟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,</m:t>
                    </m:r>
                    <m:r>
                      <a:rPr lang="en-US" sz="1800" i="1">
                        <a:latin typeface="Cambria Math"/>
                      </a:rPr>
                      <m:t>𝑡h𝑒𝑛</m:t>
                    </m:r>
                    <m:r>
                      <a:rPr lang="en-US" sz="1800" i="1">
                        <a:latin typeface="Cambria Math"/>
                      </a:rPr>
                      <m:t>: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>
                        <a:latin typeface="Cambria Math"/>
                      </a:rPr>
                      <m:t>&gt;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𝑒</m:t>
                        </m:r>
                      </m:sup>
                    </m:sSubSup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1600201"/>
                <a:ext cx="8229600" cy="4525963"/>
              </a:xfrm>
              <a:prstGeom prst="rect">
                <a:avLst/>
              </a:prstGeom>
              <a:blipFill>
                <a:blip r:embed="rId2"/>
                <a:stretch>
                  <a:fillRect l="-1627" t="-161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5257800" y="4305300"/>
            <a:ext cx="1066800" cy="685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5562600" y="1752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5130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Conceptual Modeling.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1981200" y="1600201"/>
                <a:ext cx="8229600" cy="45259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Measures of growth: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𝐺𝐷𝑃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𝐺𝐷𝑃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/>
                              </a:rPr>
                              <m:t>𝑡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𝑟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𝐺𝐸𝐷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𝐺𝐸𝐷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/>
                              </a:rPr>
                              <m:t>𝑡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𝑒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𝐸𝑉𝐴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𝐸𝑉𝐴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/>
                              </a:rPr>
                              <m:t>𝑡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1800" dirty="0"/>
                  <a:t> </a:t>
                </a:r>
              </a:p>
              <a:p>
                <a:r>
                  <a:rPr lang="en-US" dirty="0"/>
                  <a:t>Comparisons: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𝑟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,</m:t>
                    </m:r>
                    <m:r>
                      <a:rPr lang="en-US" sz="1800" i="1">
                        <a:latin typeface="Cambria Math"/>
                      </a:rPr>
                      <m:t>𝑡h𝑒𝑛</m:t>
                    </m:r>
                    <m:r>
                      <a:rPr lang="en-US" sz="1800" i="1">
                        <a:latin typeface="Cambria Math"/>
                      </a:rPr>
                      <m:t>: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𝑒</m:t>
                        </m:r>
                      </m:sup>
                    </m:sSubSup>
                  </m:oMath>
                </a14:m>
                <a:endParaRPr lang="en-US" sz="18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&gt;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𝑟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,</m:t>
                    </m:r>
                    <m:r>
                      <a:rPr lang="en-US" sz="1800" i="1">
                        <a:latin typeface="Cambria Math"/>
                      </a:rPr>
                      <m:t>𝑡h𝑒𝑛</m:t>
                    </m:r>
                    <m:r>
                      <a:rPr lang="en-US" sz="1800" i="1">
                        <a:latin typeface="Cambria Math"/>
                      </a:rPr>
                      <m:t>: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>
                        <a:latin typeface="Cambria Math"/>
                      </a:rPr>
                      <m:t>&lt;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𝑒</m:t>
                        </m:r>
                      </m:sup>
                    </m:sSubSup>
                  </m:oMath>
                </a14:m>
                <a:endParaRPr lang="en-US" sz="18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&lt;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𝑟</m:t>
                        </m:r>
                      </m:sup>
                    </m:sSubSup>
                    <m:r>
                      <a:rPr lang="en-US" sz="1800" i="1">
                        <a:latin typeface="Cambria Math"/>
                      </a:rPr>
                      <m:t>,</m:t>
                    </m:r>
                    <m:r>
                      <a:rPr lang="en-US" sz="1800" i="1">
                        <a:latin typeface="Cambria Math"/>
                      </a:rPr>
                      <m:t>𝑡h𝑒𝑛</m:t>
                    </m:r>
                    <m:r>
                      <a:rPr lang="en-US" sz="1800" i="1">
                        <a:latin typeface="Cambria Math"/>
                      </a:rPr>
                      <m:t>: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𝑚</m:t>
                        </m:r>
                      </m:sup>
                    </m:sSubSup>
                    <m:r>
                      <a:rPr lang="en-US" sz="1800">
                        <a:latin typeface="Cambria Math"/>
                      </a:rPr>
                      <m:t>&gt;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𝑒</m:t>
                        </m:r>
                      </m:sup>
                    </m:sSubSup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1600201"/>
                <a:ext cx="8229600" cy="4525963"/>
              </a:xfrm>
              <a:prstGeom prst="rect">
                <a:avLst/>
              </a:prstGeom>
              <a:blipFill>
                <a:blip r:embed="rId2"/>
                <a:stretch>
                  <a:fillRect l="-1627" t="-161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5334000" y="4191000"/>
            <a:ext cx="762000" cy="115947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5562600" y="1752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247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5B8315-6862-41ED-8D21-D3F5B347325F}" type="slidenum">
              <a:rPr lang="en-US" altLang="en-US" smtClean="0"/>
              <a:pPr>
                <a:defRPr/>
              </a:pPr>
              <a:t>118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1" t="17614" r="21859" b="19011"/>
          <a:stretch/>
        </p:blipFill>
        <p:spPr>
          <a:xfrm>
            <a:off x="2383605" y="131375"/>
            <a:ext cx="7459038" cy="6726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582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0" t="8501" r="27997" b="17723"/>
          <a:stretch/>
        </p:blipFill>
        <p:spPr>
          <a:xfrm>
            <a:off x="2590800" y="124046"/>
            <a:ext cx="7086600" cy="65921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600201" y="6416468"/>
            <a:ext cx="265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Muller et al., 2011</a:t>
            </a:r>
          </a:p>
        </p:txBody>
      </p:sp>
    </p:spTree>
    <p:extLst>
      <p:ext uri="{BB962C8B-B14F-4D97-AF65-F5344CB8AC3E}">
        <p14:creationId xmlns:p14="http://schemas.microsoft.com/office/powerpoint/2010/main" val="266582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9765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USEPA National Emission Inventories for (1999, 2002, 2005, 2008, 2011). Annual emissions from both individual sources and spatially aggregated sources.</a:t>
            </a:r>
          </a:p>
          <a:p>
            <a:r>
              <a:rPr lang="en-US" dirty="0" smtClean="0"/>
              <a:t>PM</a:t>
            </a:r>
            <a:r>
              <a:rPr lang="en-US" baseline="-25000" dirty="0" smtClean="0"/>
              <a:t>2.5</a:t>
            </a:r>
            <a:r>
              <a:rPr lang="en-US" dirty="0" smtClean="0"/>
              <a:t>, SO</a:t>
            </a:r>
            <a:r>
              <a:rPr lang="en-US" baseline="-25000" dirty="0" smtClean="0"/>
              <a:t>2</a:t>
            </a:r>
            <a:r>
              <a:rPr lang="en-US" dirty="0" smtClean="0"/>
              <a:t>, NO</a:t>
            </a:r>
            <a:r>
              <a:rPr lang="en-US" baseline="-25000" dirty="0" smtClean="0"/>
              <a:t>x</a:t>
            </a:r>
            <a:r>
              <a:rPr lang="en-US" dirty="0" smtClean="0"/>
              <a:t>, VOC, NH</a:t>
            </a:r>
            <a:r>
              <a:rPr lang="en-US" baseline="-25000" dirty="0" smtClean="0"/>
              <a:t>3</a:t>
            </a:r>
            <a:r>
              <a:rPr lang="en-US" dirty="0" smtClean="0"/>
              <a:t> (All emissions of 5 pollutants in the contiguous US.)</a:t>
            </a:r>
          </a:p>
          <a:p>
            <a:r>
              <a:rPr lang="en-US" dirty="0" smtClean="0"/>
              <a:t>Source location, specifications (effective height), industry.</a:t>
            </a:r>
          </a:p>
          <a:p>
            <a:r>
              <a:rPr lang="en-US" dirty="0" smtClean="0"/>
              <a:t>Some emissions are </a:t>
            </a:r>
            <a:r>
              <a:rPr lang="en-US" i="1" dirty="0" smtClean="0"/>
              <a:t>measured</a:t>
            </a:r>
            <a:r>
              <a:rPr lang="en-US" dirty="0" smtClean="0"/>
              <a:t> by USEPA.</a:t>
            </a:r>
          </a:p>
          <a:p>
            <a:r>
              <a:rPr lang="en-US" dirty="0" smtClean="0"/>
              <a:t>Some emissions are </a:t>
            </a:r>
            <a:r>
              <a:rPr lang="en-US" i="1" dirty="0" smtClean="0"/>
              <a:t>modeled</a:t>
            </a:r>
            <a:r>
              <a:rPr lang="en-US" dirty="0" smtClean="0"/>
              <a:t> by USEPA.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6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0" t="8501" r="27997" b="17723"/>
          <a:stretch/>
        </p:blipFill>
        <p:spPr>
          <a:xfrm>
            <a:off x="2590800" y="124046"/>
            <a:ext cx="7086600" cy="65921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600201" y="6416468"/>
            <a:ext cx="265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Muller et al., 2011</a:t>
            </a:r>
          </a:p>
        </p:txBody>
      </p:sp>
      <p:sp>
        <p:nvSpPr>
          <p:cNvPr id="4" name="Oval 3"/>
          <p:cNvSpPr/>
          <p:nvPr/>
        </p:nvSpPr>
        <p:spPr>
          <a:xfrm>
            <a:off x="5181600" y="1755618"/>
            <a:ext cx="3124201" cy="5303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7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0" t="8501" r="27997" b="17723"/>
          <a:stretch/>
        </p:blipFill>
        <p:spPr>
          <a:xfrm>
            <a:off x="2590800" y="124046"/>
            <a:ext cx="7086600" cy="65921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600201" y="6416468"/>
            <a:ext cx="265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Muller et al., 2011</a:t>
            </a:r>
          </a:p>
        </p:txBody>
      </p:sp>
      <p:sp>
        <p:nvSpPr>
          <p:cNvPr id="4" name="Oval 3"/>
          <p:cNvSpPr/>
          <p:nvPr/>
        </p:nvSpPr>
        <p:spPr>
          <a:xfrm>
            <a:off x="5188767" y="917418"/>
            <a:ext cx="914400" cy="26639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0" t="8501" r="27997" b="17723"/>
          <a:stretch/>
        </p:blipFill>
        <p:spPr>
          <a:xfrm>
            <a:off x="2590800" y="124046"/>
            <a:ext cx="7086600" cy="65921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600201" y="6416468"/>
            <a:ext cx="265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Muller et al., 2011</a:t>
            </a:r>
          </a:p>
        </p:txBody>
      </p:sp>
      <p:sp>
        <p:nvSpPr>
          <p:cNvPr id="4" name="Oval 3"/>
          <p:cNvSpPr/>
          <p:nvPr/>
        </p:nvSpPr>
        <p:spPr>
          <a:xfrm>
            <a:off x="5715000" y="917418"/>
            <a:ext cx="914400" cy="3502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7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0" t="8501" r="27997" b="17723"/>
          <a:stretch/>
        </p:blipFill>
        <p:spPr>
          <a:xfrm>
            <a:off x="2590800" y="124046"/>
            <a:ext cx="7086600" cy="65921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600201" y="6416468"/>
            <a:ext cx="265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Muller et al., 2011</a:t>
            </a:r>
          </a:p>
        </p:txBody>
      </p:sp>
      <p:sp>
        <p:nvSpPr>
          <p:cNvPr id="4" name="Oval 3"/>
          <p:cNvSpPr/>
          <p:nvPr/>
        </p:nvSpPr>
        <p:spPr>
          <a:xfrm>
            <a:off x="6934200" y="990600"/>
            <a:ext cx="914400" cy="990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1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719"/>
            <a:ext cx="10515600" cy="1325563"/>
          </a:xfrm>
        </p:spPr>
        <p:txBody>
          <a:bodyPr/>
          <a:lstStyle/>
          <a:p>
            <a:r>
              <a:rPr lang="en-US" dirty="0" smtClean="0"/>
              <a:t>Electricity generation and air pollution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486" y="1244055"/>
            <a:ext cx="10537516" cy="54393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Economics of wholesale electricity </a:t>
            </a:r>
          </a:p>
          <a:p>
            <a:pPr lvl="1"/>
            <a:r>
              <a:rPr lang="en-US" dirty="0" smtClean="0"/>
              <a:t>Electricity is not easy to store</a:t>
            </a:r>
          </a:p>
          <a:p>
            <a:pPr lvl="1"/>
            <a:r>
              <a:rPr lang="en-US" dirty="0" smtClean="0"/>
              <a:t>Demand varies substantially</a:t>
            </a:r>
          </a:p>
          <a:p>
            <a:pPr lvl="1"/>
            <a:r>
              <a:rPr lang="en-US" dirty="0" smtClean="0"/>
              <a:t>Markets are integrated/coordination key to avoid </a:t>
            </a:r>
            <a:br>
              <a:rPr lang="en-US" dirty="0" smtClean="0"/>
            </a:br>
            <a:r>
              <a:rPr lang="en-US" dirty="0" smtClean="0"/>
              <a:t>blackouts</a:t>
            </a:r>
          </a:p>
          <a:p>
            <a:pPr lvl="1"/>
            <a:r>
              <a:rPr lang="en-US" dirty="0" smtClean="0"/>
              <a:t>Issues of startup costs; ramping constraints; transmission</a:t>
            </a:r>
            <a:br>
              <a:rPr lang="en-US" dirty="0" smtClean="0"/>
            </a:br>
            <a:r>
              <a:rPr lang="en-US" dirty="0" smtClean="0"/>
              <a:t>congestion; market power; imperfect information </a:t>
            </a:r>
          </a:p>
          <a:p>
            <a:r>
              <a:rPr lang="en-US" dirty="0" smtClean="0"/>
              <a:t>Model the US electricity grid</a:t>
            </a:r>
          </a:p>
          <a:p>
            <a:pPr lvl="1"/>
            <a:r>
              <a:rPr lang="en-US" dirty="0" smtClean="0"/>
              <a:t>NERC </a:t>
            </a:r>
            <a:r>
              <a:rPr lang="en-US" dirty="0"/>
              <a:t>regions (9) are the spatial unit for electricity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load shocks due </a:t>
            </a:r>
            <a:r>
              <a:rPr lang="en-US" dirty="0"/>
              <a:t>to charging</a:t>
            </a:r>
          </a:p>
          <a:p>
            <a:r>
              <a:rPr lang="en-US" dirty="0" smtClean="0"/>
              <a:t>Load </a:t>
            </a:r>
            <a:r>
              <a:rPr lang="en-US" dirty="0"/>
              <a:t>shock in one region may </a:t>
            </a:r>
            <a:r>
              <a:rPr lang="en-US" dirty="0" smtClean="0"/>
              <a:t>affect </a:t>
            </a:r>
            <a:r>
              <a:rPr lang="en-US" dirty="0"/>
              <a:t>entire grid</a:t>
            </a:r>
          </a:p>
          <a:p>
            <a:r>
              <a:rPr lang="en-US" dirty="0" smtClean="0"/>
              <a:t>Electricity regressions estimate effects </a:t>
            </a:r>
            <a:r>
              <a:rPr lang="en-US" dirty="0"/>
              <a:t>of </a:t>
            </a:r>
            <a:r>
              <a:rPr lang="en-US" dirty="0" smtClean="0"/>
              <a:t>change in </a:t>
            </a:r>
            <a:br>
              <a:rPr lang="en-US" dirty="0" smtClean="0"/>
            </a:br>
            <a:r>
              <a:rPr lang="en-US" dirty="0" smtClean="0"/>
              <a:t>load in </a:t>
            </a:r>
            <a:r>
              <a:rPr lang="en-US" dirty="0"/>
              <a:t>NERC region on emissions of </a:t>
            </a:r>
            <a:r>
              <a:rPr lang="en-US" dirty="0" smtClean="0"/>
              <a:t>plants</a:t>
            </a:r>
            <a:endParaRPr lang="en-US" dirty="0"/>
          </a:p>
          <a:p>
            <a:pPr lvl="1"/>
            <a:r>
              <a:rPr lang="en-US" dirty="0" smtClean="0"/>
              <a:t>Time </a:t>
            </a:r>
            <a:r>
              <a:rPr lang="en-US" dirty="0"/>
              <a:t>of day when charged </a:t>
            </a:r>
            <a:r>
              <a:rPr lang="en-US" dirty="0" smtClean="0"/>
              <a:t>matters</a:t>
            </a:r>
          </a:p>
        </p:txBody>
      </p:sp>
      <p:pic>
        <p:nvPicPr>
          <p:cNvPr id="4" name="Picture 4" descr="North American Electric Reliability Council (NERC) Regi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12264" y="3820583"/>
            <a:ext cx="3801246" cy="2911754"/>
          </a:xfrm>
          <a:prstGeom prst="rect">
            <a:avLst/>
          </a:prstGeom>
          <a:noFill/>
        </p:spPr>
      </p:pic>
      <p:pic>
        <p:nvPicPr>
          <p:cNvPr id="5" name="Picture 2" descr="Graph of typical PJM generation stack. Described in tex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94" y="1400282"/>
            <a:ext cx="3982016" cy="22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9072603" y="2283971"/>
            <a:ext cx="541019" cy="1028498"/>
            <a:chOff x="4381521" y="3569731"/>
            <a:chExt cx="1638279" cy="2145269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029200" y="3581400"/>
              <a:ext cx="990600" cy="2133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4381521" y="3569731"/>
              <a:ext cx="43954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429488" y="2188163"/>
            <a:ext cx="327131" cy="1124306"/>
            <a:chOff x="6172200" y="3369892"/>
            <a:chExt cx="990600" cy="2345108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6172200" y="3581400"/>
              <a:ext cx="990600" cy="2133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6222711" y="3369892"/>
              <a:ext cx="439544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235254" y="1824298"/>
            <a:ext cx="588163" cy="1107172"/>
            <a:chOff x="6448560" y="3024631"/>
            <a:chExt cx="1781040" cy="2309369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239000" y="3200400"/>
              <a:ext cx="990600" cy="2133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6448560" y="3024631"/>
              <a:ext cx="439544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</a:t>
              </a:r>
              <a:r>
                <a:rPr lang="en-US" baseline="-25000" dirty="0" smtClean="0"/>
                <a:t>3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0547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719"/>
            <a:ext cx="10515600" cy="1325563"/>
          </a:xfrm>
        </p:spPr>
        <p:txBody>
          <a:bodyPr/>
          <a:lstStyle/>
          <a:p>
            <a:r>
              <a:rPr lang="en-US" dirty="0" smtClean="0"/>
              <a:t>Electricity generation and air pollution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6486" y="1244056"/>
                <a:ext cx="11067314" cy="4654414"/>
              </a:xfr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For </a:t>
                </a:r>
                <a:r>
                  <a:rPr lang="en-US" dirty="0"/>
                  <a:t>power plant </a:t>
                </a:r>
                <a:r>
                  <a:rPr lang="en-US" i="1" dirty="0"/>
                  <a:t>i</a:t>
                </a:r>
                <a:r>
                  <a:rPr lang="en-US" dirty="0"/>
                  <a:t> and time </a:t>
                </a:r>
                <a:r>
                  <a:rPr lang="en-US" i="1" dirty="0"/>
                  <a:t>t</a:t>
                </a:r>
                <a:r>
                  <a:rPr lang="en-US" dirty="0"/>
                  <a:t>, we regress</a:t>
                </a:r>
                <a:r>
                  <a:rPr lang="en-US" dirty="0" smtClean="0"/>
                  <a:t>:</a:t>
                </a:r>
                <a:br>
                  <a:rPr lang="en-US" dirty="0" smtClean="0"/>
                </a:b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𝑖𝑗h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𝐻𝑂𝑈𝑅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𝑅𝐸𝐺𝐼𝑂𝑁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𝐿𝑂𝐴𝐷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𝑗𝑡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𝑖h𝑚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𝐻𝑂𝑈𝑅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𝑀𝑂𝑁𝑇𝐻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Where </a:t>
                </a:r>
                <a:r>
                  <a:rPr lang="en-US" i="1" dirty="0" err="1" smtClean="0"/>
                  <a:t>Y</a:t>
                </a:r>
                <a:r>
                  <a:rPr lang="en-US" i="1" baseline="-25000" dirty="0" err="1" smtClean="0"/>
                  <a:t>it</a:t>
                </a:r>
                <a:r>
                  <a:rPr lang="en-US" dirty="0" smtClean="0"/>
                  <a:t> is emissions (</a:t>
                </a:r>
                <a:r>
                  <a:rPr lang="en-US" i="1" dirty="0" smtClean="0"/>
                  <a:t>SO</a:t>
                </a:r>
                <a:r>
                  <a:rPr lang="en-US" i="1" baseline="-25000" dirty="0" smtClean="0"/>
                  <a:t>2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CO</a:t>
                </a:r>
                <a:r>
                  <a:rPr lang="en-US" i="1" baseline="-25000" dirty="0" smtClean="0"/>
                  <a:t>2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&amp; </a:t>
                </a:r>
                <a:r>
                  <a:rPr lang="en-US" i="1" dirty="0" smtClean="0"/>
                  <a:t>NO</a:t>
                </a:r>
                <a:r>
                  <a:rPr lang="en-US" i="1" baseline="-25000" dirty="0" smtClean="0"/>
                  <a:t>x</a:t>
                </a:r>
                <a:r>
                  <a:rPr lang="en-US" dirty="0" smtClean="0"/>
                  <a:t>) or generation (to compute </a:t>
                </a:r>
                <a:r>
                  <a:rPr lang="en-US" i="1" dirty="0" smtClean="0"/>
                  <a:t>PM</a:t>
                </a:r>
                <a:r>
                  <a:rPr lang="en-US" i="1" baseline="-25000" dirty="0" smtClean="0"/>
                  <a:t>2.5</a:t>
                </a:r>
                <a:r>
                  <a:rPr lang="en-US" dirty="0" smtClean="0"/>
                  <a:t>); </a:t>
                </a:r>
                <a:br>
                  <a:rPr lang="en-US" dirty="0" smtClean="0"/>
                </a:br>
                <a:r>
                  <a:rPr lang="en-US" i="1" dirty="0" smtClean="0"/>
                  <a:t>J(i)</a:t>
                </a:r>
                <a:r>
                  <a:rPr lang="en-US" dirty="0" smtClean="0"/>
                  <a:t> is number of regions in </a:t>
                </a:r>
                <a:r>
                  <a:rPr lang="en-US" i="1" dirty="0" smtClean="0"/>
                  <a:t>i</a:t>
                </a:r>
                <a:r>
                  <a:rPr lang="en-US" dirty="0" smtClean="0"/>
                  <a:t>'s interconnection; </a:t>
                </a:r>
                <a:r>
                  <a:rPr lang="en-US" i="1" dirty="0" err="1" smtClean="0"/>
                  <a:t>HOUR</a:t>
                </a:r>
                <a:r>
                  <a:rPr lang="en-US" i="1" baseline="-25000" dirty="0" err="1" smtClean="0"/>
                  <a:t>h</a:t>
                </a:r>
                <a:r>
                  <a:rPr lang="en-US" dirty="0" smtClean="0"/>
                  <a:t> is hour of the day; </a:t>
                </a:r>
                <a:r>
                  <a:rPr lang="en-US" i="1" dirty="0" err="1" smtClean="0"/>
                  <a:t>REGION</a:t>
                </a:r>
                <a:r>
                  <a:rPr lang="en-US" i="1" baseline="-25000" dirty="0" err="1" smtClean="0"/>
                  <a:t>j</a:t>
                </a:r>
                <a:r>
                  <a:rPr lang="en-US" dirty="0" smtClean="0"/>
                  <a:t> is electricity region; </a:t>
                </a:r>
                <a:r>
                  <a:rPr lang="en-US" i="1" dirty="0" err="1" smtClean="0"/>
                  <a:t>MONTH</a:t>
                </a:r>
                <a:r>
                  <a:rPr lang="en-US" i="1" baseline="-25000" dirty="0" err="1" smtClean="0"/>
                  <a:t>m</a:t>
                </a:r>
                <a:r>
                  <a:rPr lang="en-US" dirty="0" smtClean="0"/>
                  <a:t> is month; </a:t>
                </a:r>
                <a:r>
                  <a:rPr lang="en-US" i="1" dirty="0" err="1" smtClean="0"/>
                  <a:t>LOAD</a:t>
                </a:r>
                <a:r>
                  <a:rPr lang="en-US" i="1" baseline="-25000" dirty="0" err="1" smtClean="0"/>
                  <a:t>jt</a:t>
                </a:r>
                <a:r>
                  <a:rPr lang="en-US" dirty="0" smtClean="0"/>
                  <a:t> is electricity consumed</a:t>
                </a:r>
              </a:p>
              <a:p>
                <a:endParaRPr lang="en-US" dirty="0"/>
              </a:p>
              <a:p>
                <a:r>
                  <a:rPr lang="en-US" dirty="0"/>
                  <a:t>Emission factors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𝑖𝑗h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are the marginal </a:t>
                </a:r>
                <a:r>
                  <a:rPr lang="en-US" dirty="0"/>
                  <a:t>change in emissions at plant </a:t>
                </a:r>
                <a:r>
                  <a:rPr lang="en-US" i="1" dirty="0" smtClean="0"/>
                  <a:t>i</a:t>
                </a:r>
                <a:r>
                  <a:rPr lang="en-US" dirty="0" smtClean="0"/>
                  <a:t> </a:t>
                </a:r>
                <a:r>
                  <a:rPr lang="en-US" dirty="0"/>
                  <a:t>from </a:t>
                </a:r>
                <a:r>
                  <a:rPr lang="en-US" dirty="0" smtClean="0"/>
                  <a:t>an increase </a:t>
                </a:r>
                <a:r>
                  <a:rPr lang="en-US" dirty="0"/>
                  <a:t>in electricity usage in region </a:t>
                </a:r>
                <a:r>
                  <a:rPr lang="en-US" i="1" dirty="0"/>
                  <a:t>j</a:t>
                </a:r>
                <a:r>
                  <a:rPr lang="en-US" dirty="0"/>
                  <a:t> in hour </a:t>
                </a:r>
                <a:r>
                  <a:rPr lang="en-US" i="1" dirty="0"/>
                  <a:t>h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6486" y="1244056"/>
                <a:ext cx="11067314" cy="4654414"/>
              </a:xfrm>
              <a:blipFill>
                <a:blip r:embed="rId2"/>
                <a:stretch>
                  <a:fillRect l="-825" t="-2480" b="-3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407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smoke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00201"/>
            <a:ext cx="7772400" cy="5095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812926" y="2124075"/>
            <a:ext cx="3313113" cy="1258888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/>
              <a:t> </a:t>
            </a:r>
            <a:r>
              <a:rPr lang="en-US" altLang="en-US" sz="2800"/>
              <a:t>USEPA Data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/>
              <a:t>Measured emissions.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/>
              <a:t>Timing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81200" y="457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Emissions</a:t>
            </a:r>
          </a:p>
        </p:txBody>
      </p:sp>
    </p:spTree>
    <p:extLst>
      <p:ext uri="{BB962C8B-B14F-4D97-AF65-F5344CB8AC3E}">
        <p14:creationId xmlns:p14="http://schemas.microsoft.com/office/powerpoint/2010/main" val="292813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1584325" y="5374193"/>
            <a:ext cx="3194050" cy="1258888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</a:t>
            </a:r>
            <a:r>
              <a:rPr lang="en-US" altLang="en-US" sz="2800" dirty="0"/>
              <a:t>USEPA Data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 dirty="0"/>
              <a:t>Modeled emissions.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 dirty="0"/>
              <a:t>Formulae.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81200" y="457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Emissions</a:t>
            </a:r>
          </a:p>
        </p:txBody>
      </p:sp>
      <p:pic>
        <p:nvPicPr>
          <p:cNvPr id="1026" name="Picture 2" descr="Image result for picture of traff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287318"/>
            <a:ext cx="5829300" cy="38862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ictures of smoke from chimneys on hou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90" y="1287318"/>
            <a:ext cx="5803559" cy="41713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61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81200" y="457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Emissions</a:t>
            </a:r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03459"/>
            <a:ext cx="8229600" cy="561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8845299" y="5569098"/>
            <a:ext cx="3194050" cy="1258888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</a:t>
            </a:r>
            <a:r>
              <a:rPr lang="en-US" altLang="en-US" sz="2800" dirty="0"/>
              <a:t>USEPA Data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 dirty="0"/>
              <a:t>Modeled emissions.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 dirty="0"/>
              <a:t>Formulae.</a:t>
            </a:r>
          </a:p>
        </p:txBody>
      </p:sp>
    </p:spTree>
    <p:extLst>
      <p:ext uri="{BB962C8B-B14F-4D97-AF65-F5344CB8AC3E}">
        <p14:creationId xmlns:p14="http://schemas.microsoft.com/office/powerpoint/2010/main" val="148880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81200" y="457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Emissions</a:t>
            </a:r>
          </a:p>
        </p:txBody>
      </p:sp>
      <p:pic>
        <p:nvPicPr>
          <p:cNvPr id="2050" name="Picture 2" descr="Image result for picture exhaust from tractor trail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10" y="1121718"/>
            <a:ext cx="7561779" cy="55608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845299" y="5569098"/>
            <a:ext cx="3194050" cy="1258888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</a:t>
            </a:r>
            <a:r>
              <a:rPr lang="en-US" altLang="en-US" sz="2800" dirty="0"/>
              <a:t>USEPA Data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 dirty="0"/>
              <a:t>Modeled emissions.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2400" dirty="0"/>
              <a:t>Formulae.</a:t>
            </a:r>
          </a:p>
        </p:txBody>
      </p:sp>
    </p:spTree>
    <p:extLst>
      <p:ext uri="{BB962C8B-B14F-4D97-AF65-F5344CB8AC3E}">
        <p14:creationId xmlns:p14="http://schemas.microsoft.com/office/powerpoint/2010/main" val="333220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295900" y="1713461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5597784" y="1917862"/>
            <a:ext cx="872355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dirty="0"/>
              <a:t>Emissions</a:t>
            </a:r>
          </a:p>
        </p:txBody>
      </p:sp>
      <p:sp>
        <p:nvSpPr>
          <p:cNvPr id="6" name="Down Arrow 5"/>
          <p:cNvSpPr/>
          <p:nvPr/>
        </p:nvSpPr>
        <p:spPr>
          <a:xfrm rot="17288541">
            <a:off x="7142951" y="1937773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/>
          <p:cNvSpPr/>
          <p:nvPr/>
        </p:nvSpPr>
        <p:spPr>
          <a:xfrm>
            <a:off x="7753350" y="2324125"/>
            <a:ext cx="1428750" cy="685800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8020024" y="2459416"/>
            <a:ext cx="931666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Air Quality</a:t>
            </a:r>
          </a:p>
          <a:p>
            <a:pPr algn="ctr"/>
            <a:r>
              <a:rPr lang="en-US" sz="1350" dirty="0"/>
              <a:t>Model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766561" y="3605521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7900234" y="3706049"/>
            <a:ext cx="1187826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Ambient</a:t>
            </a:r>
          </a:p>
          <a:p>
            <a:pPr algn="ctr"/>
            <a:r>
              <a:rPr lang="en-US" sz="1350" dirty="0"/>
              <a:t>Concentration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295899" y="4484556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5594487" y="4678531"/>
            <a:ext cx="831574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Exposure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982475" y="3605521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3065533" y="3809920"/>
            <a:ext cx="1262077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Dose-Response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982475" y="2324125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3271894" y="2528525"/>
            <a:ext cx="849913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Valuation</a:t>
            </a:r>
          </a:p>
        </p:txBody>
      </p:sp>
      <p:sp>
        <p:nvSpPr>
          <p:cNvPr id="17" name="Down Arrow 16"/>
          <p:cNvSpPr/>
          <p:nvPr/>
        </p:nvSpPr>
        <p:spPr>
          <a:xfrm rot="7519179">
            <a:off x="4547884" y="4238523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Down Arrow 17"/>
          <p:cNvSpPr/>
          <p:nvPr/>
        </p:nvSpPr>
        <p:spPr>
          <a:xfrm rot="3905723">
            <a:off x="7220807" y="4197461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Down Arrow 18"/>
          <p:cNvSpPr/>
          <p:nvPr/>
        </p:nvSpPr>
        <p:spPr>
          <a:xfrm rot="10800000">
            <a:off x="3514832" y="3118210"/>
            <a:ext cx="363474" cy="42684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Down Arrow 19"/>
          <p:cNvSpPr/>
          <p:nvPr/>
        </p:nvSpPr>
        <p:spPr>
          <a:xfrm>
            <a:off x="8285988" y="3096226"/>
            <a:ext cx="363474" cy="44883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181350" y="2642713"/>
            <a:ext cx="5829300" cy="110251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 smtClean="0"/>
              <a:t>Integrated </a:t>
            </a:r>
          </a:p>
          <a:p>
            <a:r>
              <a:rPr lang="en-US" sz="3300" dirty="0" smtClean="0"/>
              <a:t>Assessment</a:t>
            </a:r>
            <a:endParaRPr lang="en-US" sz="3300" dirty="0"/>
          </a:p>
          <a:p>
            <a:r>
              <a:rPr lang="en-US" sz="3300" dirty="0"/>
              <a:t>Models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982475" y="685801"/>
            <a:ext cx="1830230" cy="10142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/>
          <p:cNvSpPr txBox="1"/>
          <p:nvPr/>
        </p:nvSpPr>
        <p:spPr>
          <a:xfrm>
            <a:off x="3174668" y="938991"/>
            <a:ext cx="1445844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Market and Policy</a:t>
            </a:r>
          </a:p>
          <a:p>
            <a:pPr algn="ctr"/>
            <a:r>
              <a:rPr lang="en-US" sz="1350" dirty="0"/>
              <a:t>Forces</a:t>
            </a:r>
          </a:p>
        </p:txBody>
      </p:sp>
      <p:sp>
        <p:nvSpPr>
          <p:cNvPr id="24" name="Down Arrow 23"/>
          <p:cNvSpPr/>
          <p:nvPr/>
        </p:nvSpPr>
        <p:spPr>
          <a:xfrm rot="17288541">
            <a:off x="4803395" y="1416233"/>
            <a:ext cx="363474" cy="53495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9374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Quality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This is </a:t>
            </a:r>
            <a:r>
              <a:rPr lang="en-US" i="1" dirty="0" smtClean="0">
                <a:latin typeface="+mj-lt"/>
              </a:rPr>
              <a:t>the margin</a:t>
            </a:r>
            <a:r>
              <a:rPr lang="en-US" dirty="0" smtClean="0">
                <a:latin typeface="+mj-lt"/>
              </a:rPr>
              <a:t> on which most IAMs for air pollution differ.</a:t>
            </a:r>
          </a:p>
          <a:p>
            <a:r>
              <a:rPr lang="en-US" dirty="0" smtClean="0">
                <a:latin typeface="+mj-lt"/>
              </a:rPr>
              <a:t>At one end of the spectrum, chemical transport models (CTMs) provide comprehensive temporal, spatial, chemical resolution.</a:t>
            </a:r>
          </a:p>
          <a:p>
            <a:pPr lvl="1"/>
            <a:r>
              <a:rPr lang="en-US" sz="2800" dirty="0" smtClean="0">
                <a:latin typeface="+mj-lt"/>
              </a:rPr>
              <a:t>CMAQ, </a:t>
            </a:r>
            <a:r>
              <a:rPr lang="en-US" sz="2800" dirty="0" err="1" smtClean="0">
                <a:latin typeface="+mj-lt"/>
              </a:rPr>
              <a:t>CAMx</a:t>
            </a:r>
            <a:r>
              <a:rPr lang="en-US" sz="2800" dirty="0" smtClean="0">
                <a:latin typeface="+mj-lt"/>
              </a:rPr>
              <a:t>, PM-</a:t>
            </a:r>
            <a:r>
              <a:rPr lang="en-US" sz="2800" dirty="0" err="1" smtClean="0">
                <a:latin typeface="+mj-lt"/>
              </a:rPr>
              <a:t>CAMx</a:t>
            </a:r>
            <a:r>
              <a:rPr lang="en-US" sz="2800" dirty="0" smtClean="0">
                <a:latin typeface="+mj-lt"/>
              </a:rPr>
              <a:t>. </a:t>
            </a:r>
          </a:p>
          <a:p>
            <a:pPr lvl="1"/>
            <a:r>
              <a:rPr lang="en-US" sz="2800" dirty="0" smtClean="0">
                <a:latin typeface="+mj-lt"/>
              </a:rPr>
              <a:t>Extremely computationally intensive.</a:t>
            </a:r>
          </a:p>
          <a:p>
            <a:r>
              <a:rPr lang="en-US" dirty="0" smtClean="0">
                <a:latin typeface="+mj-lt"/>
              </a:rPr>
              <a:t>At the other end, reduced complexity models (RCMs).</a:t>
            </a:r>
          </a:p>
          <a:p>
            <a:pPr lvl="1"/>
            <a:r>
              <a:rPr lang="en-US" sz="2800" dirty="0" smtClean="0">
                <a:latin typeface="+mj-lt"/>
              </a:rPr>
              <a:t>APEEP-family, EASIUR, </a:t>
            </a:r>
            <a:r>
              <a:rPr lang="en-US" sz="2800" dirty="0" err="1" smtClean="0">
                <a:latin typeface="+mj-lt"/>
              </a:rPr>
              <a:t>InMAP</a:t>
            </a:r>
            <a:r>
              <a:rPr lang="en-US" sz="2800" dirty="0" smtClean="0">
                <a:latin typeface="+mj-lt"/>
              </a:rPr>
              <a:t>.</a:t>
            </a:r>
          </a:p>
          <a:p>
            <a:pPr lvl="1"/>
            <a:r>
              <a:rPr lang="en-US" sz="2800" dirty="0" smtClean="0">
                <a:latin typeface="+mj-lt"/>
              </a:rPr>
              <a:t>Economize on spatial, temporal, chemical details.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818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Quality Model: CTMs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0667" y="1731962"/>
            <a:ext cx="10515600" cy="435133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CTMs operate on hourly (or smaller) time step.</a:t>
            </a:r>
          </a:p>
          <a:p>
            <a:r>
              <a:rPr lang="en-US" dirty="0" smtClean="0">
                <a:latin typeface="+mj-lt"/>
              </a:rPr>
              <a:t>Crucial advantage is settings involving non-linear chemistry.</a:t>
            </a:r>
          </a:p>
          <a:p>
            <a:endParaRPr lang="en-US" dirty="0" smtClean="0">
              <a:latin typeface="+mj-lt"/>
            </a:endParaRPr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454" y="1492249"/>
            <a:ext cx="5534025" cy="45910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1" t="20520" r="34525" b="17376"/>
          <a:stretch/>
        </p:blipFill>
        <p:spPr>
          <a:xfrm>
            <a:off x="4746660" y="1931543"/>
            <a:ext cx="6873412" cy="47393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996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for LAP IAMs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Many important </a:t>
            </a:r>
            <a:r>
              <a:rPr lang="en-US" i="1" dirty="0" smtClean="0"/>
              <a:t>economic and policy</a:t>
            </a:r>
            <a:r>
              <a:rPr lang="en-US" dirty="0" smtClean="0"/>
              <a:t> questions span multiple scientific disciplines.</a:t>
            </a:r>
          </a:p>
          <a:p>
            <a:pPr lvl="1"/>
            <a:r>
              <a:rPr lang="en-US" dirty="0" smtClean="0"/>
              <a:t>How to generate electric power?</a:t>
            </a:r>
          </a:p>
          <a:p>
            <a:pPr lvl="1"/>
            <a:r>
              <a:rPr lang="en-US" dirty="0" smtClean="0"/>
              <a:t>How to produce transportation services?</a:t>
            </a:r>
          </a:p>
          <a:p>
            <a:pPr lvl="1"/>
            <a:r>
              <a:rPr lang="en-US" dirty="0" smtClean="0"/>
              <a:t>Measuring output and growth.</a:t>
            </a:r>
          </a:p>
          <a:p>
            <a:r>
              <a:rPr lang="en-US" dirty="0" smtClean="0"/>
              <a:t>Necessitates models that combine, or integrate, findings from multiple disciplines.</a:t>
            </a:r>
          </a:p>
          <a:p>
            <a:pPr lvl="1"/>
            <a:r>
              <a:rPr lang="en-US" dirty="0" smtClean="0"/>
              <a:t>We’ve seen the motivation for climate IAMs.</a:t>
            </a:r>
          </a:p>
          <a:p>
            <a:pPr lvl="1"/>
            <a:r>
              <a:rPr lang="en-US" dirty="0" smtClean="0"/>
              <a:t>Now let’s consider local air pollution.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05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Quality Model: CTMs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1" t="26218" r="20606" b="7878"/>
          <a:stretch/>
        </p:blipFill>
        <p:spPr>
          <a:xfrm>
            <a:off x="2042160" y="1330960"/>
            <a:ext cx="8107680" cy="5439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16840" y="6268720"/>
            <a:ext cx="396666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Source: Tong, Muller, Mendelsohn,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9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Quality Model: CTMs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59" y="1337060"/>
            <a:ext cx="7186082" cy="5520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840" y="5963920"/>
            <a:ext cx="396666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Source: Tong, Muller, Mendelsohn,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47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Quality Model: CTMs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0667" y="1731962"/>
            <a:ext cx="10515600" cy="435133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CTMs operate on hourly (or smaller) time step.</a:t>
            </a:r>
          </a:p>
          <a:p>
            <a:r>
              <a:rPr lang="en-US" dirty="0" smtClean="0">
                <a:latin typeface="+mj-lt"/>
              </a:rPr>
              <a:t>Crucial advantage is settings involving non-linear chemistry.</a:t>
            </a:r>
          </a:p>
          <a:p>
            <a:pPr marL="0" indent="0">
              <a:buNone/>
            </a:pPr>
            <a:endParaRPr lang="en-US" dirty="0" smtClean="0">
              <a:latin typeface="+mj-lt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902467" y="27368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1: Partial Effects of Total Nitrate and Free Ammonia on PNO</a:t>
            </a:r>
            <a:r>
              <a:rPr kumimoji="0" lang="en-US" altLang="en-US" sz="11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Formation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72506600"/>
              </p:ext>
            </p:extLst>
          </p:nvPr>
        </p:nvGraphicFramePr>
        <p:xfrm>
          <a:off x="3902467" y="29654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9318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Quality Model: RCMs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3245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Three models (CACES Center): AP3, EASIUR, </a:t>
            </a:r>
            <a:r>
              <a:rPr lang="en-US" dirty="0" err="1" smtClean="0">
                <a:latin typeface="+mj-lt"/>
              </a:rPr>
              <a:t>InMAP</a:t>
            </a:r>
            <a:r>
              <a:rPr lang="en-US" dirty="0" smtClean="0">
                <a:latin typeface="+mj-lt"/>
              </a:rPr>
              <a:t>.</a:t>
            </a:r>
          </a:p>
          <a:p>
            <a:r>
              <a:rPr lang="en-US" dirty="0" smtClean="0">
                <a:latin typeface="+mj-lt"/>
              </a:rPr>
              <a:t>RCMs often linearize, approximate complex processes.</a:t>
            </a:r>
          </a:p>
          <a:p>
            <a:r>
              <a:rPr lang="en-US" dirty="0" smtClean="0">
                <a:latin typeface="+mj-lt"/>
              </a:rPr>
              <a:t>AP3 uses Gaussian Plume Modeling.</a:t>
            </a:r>
          </a:p>
          <a:p>
            <a:r>
              <a:rPr lang="en-US" dirty="0" smtClean="0">
                <a:latin typeface="+mj-lt"/>
              </a:rPr>
              <a:t>EASIUR approximates CTMs with regression analysis.</a:t>
            </a:r>
          </a:p>
          <a:p>
            <a:r>
              <a:rPr lang="en-US" dirty="0" err="1" smtClean="0">
                <a:latin typeface="+mj-lt"/>
              </a:rPr>
              <a:t>InMAP</a:t>
            </a:r>
            <a:r>
              <a:rPr lang="en-US" dirty="0" smtClean="0">
                <a:latin typeface="+mj-lt"/>
              </a:rPr>
              <a:t> CTM-Lite, no temporal detail.</a:t>
            </a:r>
          </a:p>
          <a:p>
            <a:r>
              <a:rPr lang="en-US" dirty="0" smtClean="0">
                <a:latin typeface="+mj-lt"/>
              </a:rPr>
              <a:t>Focus here on AP3.</a:t>
            </a:r>
          </a:p>
        </p:txBody>
      </p:sp>
    </p:spTree>
    <p:extLst>
      <p:ext uri="{BB962C8B-B14F-4D97-AF65-F5344CB8AC3E}">
        <p14:creationId xmlns:p14="http://schemas.microsoft.com/office/powerpoint/2010/main" val="386984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2209800" y="1676400"/>
            <a:ext cx="7772400" cy="472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dirty="0" smtClean="0">
                <a:latin typeface="+mj-lt"/>
              </a:rPr>
              <a:t>Linear Algebraic approach</a:t>
            </a:r>
            <a:r>
              <a:rPr lang="en-US" altLang="en-US" dirty="0">
                <a:latin typeface="+mj-lt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latin typeface="+mj-lt"/>
              </a:rPr>
              <a:t>Emission vectors (1 x s).</a:t>
            </a:r>
            <a:endParaRPr lang="en-US" altLang="en-US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latin typeface="+mj-lt"/>
              </a:rPr>
              <a:t>Source-receptor matrix (s x r).</a:t>
            </a:r>
            <a:endParaRPr lang="en-US" altLang="en-US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latin typeface="+mj-lt"/>
              </a:rPr>
              <a:t>(1 x s) x (s x r) = (1 x r) vector of PM</a:t>
            </a:r>
            <a:r>
              <a:rPr lang="en-US" altLang="en-US" baseline="-25000" dirty="0" smtClean="0">
                <a:latin typeface="+mj-lt"/>
              </a:rPr>
              <a:t>2.5</a:t>
            </a:r>
            <a:r>
              <a:rPr lang="en-US" altLang="en-US" dirty="0" smtClean="0">
                <a:latin typeface="+mj-lt"/>
              </a:rPr>
              <a:t>.</a:t>
            </a:r>
            <a:endParaRPr lang="en-US" altLang="en-US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altLang="en-US" dirty="0" smtClean="0">
                <a:latin typeface="+mj-lt"/>
              </a:rPr>
              <a:t>Distinct vectors and matrices for: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latin typeface="+mj-lt"/>
              </a:rPr>
              <a:t>Precursor emissions: NO</a:t>
            </a:r>
            <a:r>
              <a:rPr lang="en-US" altLang="en-US" baseline="-25000" dirty="0" smtClean="0">
                <a:latin typeface="+mj-lt"/>
              </a:rPr>
              <a:t>x</a:t>
            </a:r>
            <a:r>
              <a:rPr lang="en-US" altLang="en-US" dirty="0" smtClean="0">
                <a:latin typeface="+mj-lt"/>
              </a:rPr>
              <a:t>, SO</a:t>
            </a:r>
            <a:r>
              <a:rPr lang="en-US" altLang="en-US" baseline="-25000" dirty="0" smtClean="0">
                <a:latin typeface="+mj-lt"/>
              </a:rPr>
              <a:t>2</a:t>
            </a:r>
            <a:r>
              <a:rPr lang="en-US" altLang="en-US" dirty="0" smtClean="0">
                <a:latin typeface="+mj-lt"/>
              </a:rPr>
              <a:t>, VOC, NH</a:t>
            </a:r>
            <a:r>
              <a:rPr lang="en-US" altLang="en-US" baseline="-25000" dirty="0" smtClean="0">
                <a:latin typeface="+mj-lt"/>
              </a:rPr>
              <a:t>3</a:t>
            </a:r>
            <a:r>
              <a:rPr lang="en-US" altLang="en-US" dirty="0" smtClean="0">
                <a:latin typeface="+mj-lt"/>
              </a:rPr>
              <a:t>, and PM</a:t>
            </a:r>
            <a:r>
              <a:rPr lang="en-US" altLang="en-US" baseline="-25000" dirty="0" smtClean="0">
                <a:latin typeface="+mj-lt"/>
              </a:rPr>
              <a:t>2.5</a:t>
            </a:r>
            <a:r>
              <a:rPr lang="en-US" altLang="en-US" dirty="0" smtClean="0">
                <a:latin typeface="+mj-lt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latin typeface="+mj-lt"/>
              </a:rPr>
              <a:t>Emission heights: ground level, generalized stack, ~700 tall stacks.</a:t>
            </a:r>
            <a:endParaRPr lang="en-US" altLang="en-US" dirty="0">
              <a:latin typeface="+mj-lt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209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tx1"/>
                </a:solidFill>
                <a:latin typeface="+mj-lt"/>
              </a:rPr>
              <a:t>Air Quality Model</a:t>
            </a:r>
          </a:p>
        </p:txBody>
      </p:sp>
    </p:spTree>
    <p:extLst>
      <p:ext uri="{BB962C8B-B14F-4D97-AF65-F5344CB8AC3E}">
        <p14:creationId xmlns:p14="http://schemas.microsoft.com/office/powerpoint/2010/main" val="245524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2209800" y="1676400"/>
            <a:ext cx="7772400" cy="472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dirty="0">
                <a:latin typeface="+mj-lt"/>
              </a:rPr>
              <a:t>Limitations of reduced form approach.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+mj-lt"/>
              </a:rPr>
              <a:t>Pollution episodes, atmospheric inversions.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+mj-lt"/>
              </a:rPr>
              <a:t>Spatial resolution: heterogeneity within county receptors.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+mj-lt"/>
              </a:rPr>
              <a:t>Atmospheric chemistry.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+mj-lt"/>
              </a:rPr>
              <a:t>Advantages of source-receptor matrix approach.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+mj-lt"/>
              </a:rPr>
              <a:t>Computational efficiency.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latin typeface="+mj-lt"/>
              </a:rPr>
              <a:t>Model domain &amp; resolution.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2209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Times New Roman" pitchFamily="18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tx1"/>
                </a:solidFill>
                <a:latin typeface="+mj-lt"/>
              </a:rPr>
              <a:t>Air Quality Model</a:t>
            </a:r>
          </a:p>
        </p:txBody>
      </p:sp>
    </p:spTree>
    <p:extLst>
      <p:ext uri="{BB962C8B-B14F-4D97-AF65-F5344CB8AC3E}">
        <p14:creationId xmlns:p14="http://schemas.microsoft.com/office/powerpoint/2010/main" val="133869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Quality Model: AP3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5119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Each cell contains a transfer coefficient (</a:t>
            </a:r>
            <a:r>
              <a:rPr lang="en-US" i="1" dirty="0" err="1" smtClean="0">
                <a:latin typeface="+mj-lt"/>
              </a:rPr>
              <a:t>T</a:t>
            </a:r>
            <a:r>
              <a:rPr lang="en-US" i="1" baseline="-25000" dirty="0" err="1" smtClean="0">
                <a:latin typeface="+mj-lt"/>
              </a:rPr>
              <a:t>s,r</a:t>
            </a:r>
            <a:r>
              <a:rPr lang="en-US" dirty="0" smtClean="0">
                <a:latin typeface="+mj-lt"/>
              </a:rPr>
              <a:t>).</a:t>
            </a:r>
          </a:p>
          <a:p>
            <a:pPr lvl="1"/>
            <a:r>
              <a:rPr lang="en-US" dirty="0">
                <a:latin typeface="+mj-lt"/>
              </a:rPr>
              <a:t>C</a:t>
            </a:r>
            <a:r>
              <a:rPr lang="en-US" dirty="0" smtClean="0">
                <a:latin typeface="+mj-lt"/>
              </a:rPr>
              <a:t>onveys change in (</a:t>
            </a:r>
            <a:r>
              <a:rPr lang="en-US" dirty="0" err="1" smtClean="0">
                <a:latin typeface="+mj-lt"/>
              </a:rPr>
              <a:t>ug</a:t>
            </a:r>
            <a:r>
              <a:rPr lang="en-US" dirty="0" smtClean="0">
                <a:latin typeface="+mj-lt"/>
              </a:rPr>
              <a:t>/m</a:t>
            </a:r>
            <a:r>
              <a:rPr lang="en-US" baseline="30000" dirty="0" smtClean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) annual average concentration (county r), due to one U.S. short ton of emissions (s).</a:t>
            </a:r>
          </a:p>
          <a:p>
            <a:r>
              <a:rPr lang="en-US" dirty="0" smtClean="0">
                <a:latin typeface="+mj-lt"/>
              </a:rPr>
              <a:t>(</a:t>
            </a:r>
            <a:r>
              <a:rPr lang="en-US" i="1" dirty="0" err="1" smtClean="0">
                <a:latin typeface="+mj-lt"/>
              </a:rPr>
              <a:t>T</a:t>
            </a:r>
            <a:r>
              <a:rPr lang="en-US" i="1" baseline="-25000" dirty="0" err="1" smtClean="0">
                <a:latin typeface="+mj-lt"/>
              </a:rPr>
              <a:t>s,r</a:t>
            </a:r>
            <a:r>
              <a:rPr lang="en-US" dirty="0" smtClean="0">
                <a:latin typeface="+mj-lt"/>
              </a:rPr>
              <a:t>) estimated based on Gaussian Plume (Turner, 1994).</a:t>
            </a:r>
          </a:p>
        </p:txBody>
      </p:sp>
    </p:spTree>
    <p:extLst>
      <p:ext uri="{BB962C8B-B14F-4D97-AF65-F5344CB8AC3E}">
        <p14:creationId xmlns:p14="http://schemas.microsoft.com/office/powerpoint/2010/main" val="372915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Gaussian_Plu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84338"/>
            <a:ext cx="6553200" cy="5097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81200" y="457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Air Quality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9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14" y="299246"/>
            <a:ext cx="8228920" cy="655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3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Quality Model: AP3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64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Enhancements to basic Gaussian Plume.</a:t>
            </a:r>
          </a:p>
          <a:p>
            <a:r>
              <a:rPr lang="en-US" dirty="0" smtClean="0">
                <a:latin typeface="+mj-lt"/>
              </a:rPr>
              <a:t>Modified to approximate atmospheric chemistry (reduced form approach).</a:t>
            </a:r>
          </a:p>
          <a:p>
            <a:pPr lvl="1"/>
            <a:r>
              <a:rPr lang="en-US" sz="2800" dirty="0" smtClean="0">
                <a:latin typeface="+mj-lt"/>
              </a:rPr>
              <a:t>SO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, NO</a:t>
            </a:r>
            <a:r>
              <a:rPr lang="en-US" sz="2800" baseline="-25000" dirty="0" smtClean="0">
                <a:latin typeface="+mj-lt"/>
              </a:rPr>
              <a:t>x</a:t>
            </a:r>
            <a:r>
              <a:rPr lang="en-US" sz="2800" dirty="0" smtClean="0">
                <a:latin typeface="+mj-lt"/>
              </a:rPr>
              <a:t>, NH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, VOC  form: total PM</a:t>
            </a:r>
            <a:r>
              <a:rPr lang="en-US" sz="2800" baseline="-25000" dirty="0" smtClean="0">
                <a:latin typeface="+mj-lt"/>
              </a:rPr>
              <a:t>2.5</a:t>
            </a:r>
          </a:p>
          <a:p>
            <a:pPr lvl="1"/>
            <a:r>
              <a:rPr lang="en-US" sz="2800" dirty="0" smtClean="0">
                <a:latin typeface="+mj-lt"/>
              </a:rPr>
              <a:t>SO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, VOC rate constants.</a:t>
            </a:r>
          </a:p>
          <a:p>
            <a:pPr lvl="1"/>
            <a:r>
              <a:rPr lang="en-US" sz="2800" dirty="0" smtClean="0">
                <a:latin typeface="+mj-lt"/>
              </a:rPr>
              <a:t>NH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&amp; NO</a:t>
            </a:r>
            <a:r>
              <a:rPr lang="en-US" sz="2800" baseline="-25000" dirty="0" smtClean="0">
                <a:latin typeface="+mj-lt"/>
              </a:rPr>
              <a:t>x</a:t>
            </a:r>
            <a:r>
              <a:rPr lang="en-US" sz="2800" dirty="0" smtClean="0">
                <a:latin typeface="+mj-lt"/>
              </a:rPr>
              <a:t> interaction in regression-based approximation of </a:t>
            </a:r>
            <a:r>
              <a:rPr lang="en-US" sz="2800" dirty="0" err="1" smtClean="0">
                <a:latin typeface="+mj-lt"/>
              </a:rPr>
              <a:t>CAMx</a:t>
            </a:r>
            <a:r>
              <a:rPr lang="en-US" sz="2800" dirty="0" smtClean="0">
                <a:latin typeface="+mj-lt"/>
              </a:rPr>
              <a:t>.</a:t>
            </a:r>
          </a:p>
          <a:p>
            <a:pPr lvl="2"/>
            <a:r>
              <a:rPr lang="en-US" sz="2400" dirty="0" smtClean="0">
                <a:latin typeface="+mj-lt"/>
              </a:rPr>
              <a:t>Also depends on free NH</a:t>
            </a:r>
            <a:r>
              <a:rPr lang="en-US" sz="2400" baseline="-25000" dirty="0" smtClean="0">
                <a:latin typeface="+mj-lt"/>
              </a:rPr>
              <a:t>3</a:t>
            </a:r>
            <a:r>
              <a:rPr lang="en-US" sz="2400" dirty="0" smtClean="0">
                <a:latin typeface="+mj-lt"/>
              </a:rPr>
              <a:t>, emissions and scavenging by SO</a:t>
            </a:r>
            <a:r>
              <a:rPr lang="en-US" sz="2400" baseline="-25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.</a:t>
            </a:r>
          </a:p>
          <a:p>
            <a:r>
              <a:rPr lang="en-US" sz="3200" dirty="0" smtClean="0">
                <a:latin typeface="+mj-lt"/>
              </a:rPr>
              <a:t>Primary PM</a:t>
            </a:r>
            <a:r>
              <a:rPr lang="en-US" sz="3200" baseline="-25000" dirty="0" smtClean="0">
                <a:latin typeface="+mj-lt"/>
              </a:rPr>
              <a:t>2.5</a:t>
            </a:r>
            <a:r>
              <a:rPr lang="en-US" sz="3200" dirty="0" smtClean="0">
                <a:latin typeface="+mj-lt"/>
              </a:rPr>
              <a:t>, no chemistry – straight dispersion.</a:t>
            </a:r>
          </a:p>
          <a:p>
            <a:r>
              <a:rPr lang="en-US" sz="3200" dirty="0" smtClean="0">
                <a:latin typeface="+mj-lt"/>
              </a:rPr>
              <a:t>Probability-weighted wind direction, speed, mixing height.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8536"/>
            <a:ext cx="8839200" cy="66136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607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295900" y="1713461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5597784" y="1917862"/>
            <a:ext cx="872355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dirty="0"/>
              <a:t>Emissions</a:t>
            </a:r>
          </a:p>
        </p:txBody>
      </p:sp>
      <p:sp>
        <p:nvSpPr>
          <p:cNvPr id="6" name="Down Arrow 5"/>
          <p:cNvSpPr/>
          <p:nvPr/>
        </p:nvSpPr>
        <p:spPr>
          <a:xfrm rot="17288541">
            <a:off x="7142951" y="1937773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/>
          <p:cNvSpPr/>
          <p:nvPr/>
        </p:nvSpPr>
        <p:spPr>
          <a:xfrm>
            <a:off x="7753350" y="2324125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8020024" y="2459416"/>
            <a:ext cx="931666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Air Quality</a:t>
            </a:r>
          </a:p>
          <a:p>
            <a:pPr algn="ctr"/>
            <a:r>
              <a:rPr lang="en-US" sz="1350" dirty="0"/>
              <a:t>Model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766561" y="3605521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7900234" y="3706049"/>
            <a:ext cx="1187826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Ambient</a:t>
            </a:r>
          </a:p>
          <a:p>
            <a:pPr algn="ctr"/>
            <a:r>
              <a:rPr lang="en-US" sz="1350" dirty="0"/>
              <a:t>Concentration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295899" y="4484556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5594487" y="4678531"/>
            <a:ext cx="831574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Exposure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982475" y="3605521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3065533" y="3809920"/>
            <a:ext cx="1262077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Dose-Response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982475" y="2324125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3271894" y="2528525"/>
            <a:ext cx="849913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Valuation</a:t>
            </a:r>
          </a:p>
        </p:txBody>
      </p:sp>
      <p:sp>
        <p:nvSpPr>
          <p:cNvPr id="17" name="Down Arrow 16"/>
          <p:cNvSpPr/>
          <p:nvPr/>
        </p:nvSpPr>
        <p:spPr>
          <a:xfrm rot="7519179">
            <a:off x="4547884" y="4238523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Down Arrow 17"/>
          <p:cNvSpPr/>
          <p:nvPr/>
        </p:nvSpPr>
        <p:spPr>
          <a:xfrm rot="3905723">
            <a:off x="7220807" y="4197461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Down Arrow 18"/>
          <p:cNvSpPr/>
          <p:nvPr/>
        </p:nvSpPr>
        <p:spPr>
          <a:xfrm rot="10800000">
            <a:off x="3514832" y="3118210"/>
            <a:ext cx="363474" cy="42684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Down Arrow 19"/>
          <p:cNvSpPr/>
          <p:nvPr/>
        </p:nvSpPr>
        <p:spPr>
          <a:xfrm>
            <a:off x="8285988" y="3096226"/>
            <a:ext cx="363474" cy="44883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181350" y="2642713"/>
            <a:ext cx="5829300" cy="110251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 smtClean="0"/>
              <a:t>Integrated </a:t>
            </a:r>
          </a:p>
          <a:p>
            <a:r>
              <a:rPr lang="en-US" sz="3300" dirty="0" smtClean="0"/>
              <a:t>Assessment</a:t>
            </a:r>
            <a:endParaRPr lang="en-US" sz="3300" dirty="0"/>
          </a:p>
          <a:p>
            <a:r>
              <a:rPr lang="en-US" sz="3300" dirty="0"/>
              <a:t>Models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982475" y="685801"/>
            <a:ext cx="1830230" cy="10142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/>
          <p:cNvSpPr txBox="1"/>
          <p:nvPr/>
        </p:nvSpPr>
        <p:spPr>
          <a:xfrm>
            <a:off x="3174668" y="938991"/>
            <a:ext cx="1445844" cy="50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Market and Policy</a:t>
            </a:r>
          </a:p>
          <a:p>
            <a:pPr algn="ctr"/>
            <a:r>
              <a:rPr lang="en-US" sz="1350" dirty="0"/>
              <a:t>Forces</a:t>
            </a:r>
          </a:p>
        </p:txBody>
      </p:sp>
      <p:sp>
        <p:nvSpPr>
          <p:cNvPr id="24" name="Down Arrow 23"/>
          <p:cNvSpPr/>
          <p:nvPr/>
        </p:nvSpPr>
        <p:spPr>
          <a:xfrm rot="17288541">
            <a:off x="4803395" y="1416233"/>
            <a:ext cx="363474" cy="53495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419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 Quality Model: AP3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2029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AP3 now estimated for 1999, 2002, 2005, 2008, 2011, and 2014.</a:t>
            </a:r>
          </a:p>
          <a:p>
            <a:pPr lvl="1"/>
            <a:r>
              <a:rPr lang="en-US" dirty="0" smtClean="0">
                <a:latin typeface="+mj-lt"/>
              </a:rPr>
              <a:t>2017 in 2020.</a:t>
            </a:r>
          </a:p>
          <a:p>
            <a:r>
              <a:rPr lang="en-US" sz="3200" dirty="0" smtClean="0">
                <a:latin typeface="+mj-lt"/>
              </a:rPr>
              <a:t>Why update?</a:t>
            </a:r>
          </a:p>
          <a:p>
            <a:pPr lvl="1"/>
            <a:r>
              <a:rPr lang="en-US" sz="2800" dirty="0" smtClean="0">
                <a:latin typeface="+mj-lt"/>
              </a:rPr>
              <a:t>Emissions change. </a:t>
            </a:r>
          </a:p>
          <a:p>
            <a:pPr lvl="2"/>
            <a:r>
              <a:rPr lang="en-US" sz="2800" dirty="0" smtClean="0">
                <a:latin typeface="+mj-lt"/>
              </a:rPr>
              <a:t>Why?</a:t>
            </a:r>
          </a:p>
          <a:p>
            <a:r>
              <a:rPr lang="en-US" sz="3200" dirty="0" smtClean="0">
                <a:latin typeface="+mj-lt"/>
              </a:rPr>
              <a:t>Do all emissions change proportionately to one another?</a:t>
            </a:r>
          </a:p>
          <a:p>
            <a:pPr lvl="1"/>
            <a:r>
              <a:rPr lang="en-US" sz="2800" dirty="0" smtClean="0">
                <a:latin typeface="+mj-lt"/>
              </a:rPr>
              <a:t>Regulation: Target SO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 and NO</a:t>
            </a:r>
            <a:r>
              <a:rPr lang="en-US" sz="2800" baseline="-25000" dirty="0" smtClean="0">
                <a:latin typeface="+mj-lt"/>
              </a:rPr>
              <a:t>x</a:t>
            </a:r>
            <a:r>
              <a:rPr lang="en-US" sz="2800" dirty="0" smtClean="0">
                <a:latin typeface="+mj-lt"/>
              </a:rPr>
              <a:t>, frees up NH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.</a:t>
            </a:r>
          </a:p>
          <a:p>
            <a:pPr lvl="1"/>
            <a:r>
              <a:rPr lang="en-US" sz="2800" dirty="0" smtClean="0">
                <a:latin typeface="+mj-lt"/>
              </a:rPr>
              <a:t>Gas vs. coal?</a:t>
            </a:r>
          </a:p>
          <a:p>
            <a:r>
              <a:rPr lang="en-US" sz="3200" dirty="0" smtClean="0">
                <a:latin typeface="+mj-lt"/>
              </a:rPr>
              <a:t>Evaluate AP3 against CTM and AQS monitor data.</a:t>
            </a:r>
          </a:p>
        </p:txBody>
      </p:sp>
    </p:spTree>
    <p:extLst>
      <p:ext uri="{BB962C8B-B14F-4D97-AF65-F5344CB8AC3E}">
        <p14:creationId xmlns:p14="http://schemas.microsoft.com/office/powerpoint/2010/main" val="150248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708972" y="284839"/>
            <a:ext cx="506632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smtClean="0"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rPr>
              <a:t>AP3 </a:t>
            </a:r>
            <a:r>
              <a:rPr lang="en-US" altLang="en-US" sz="2800" dirty="0"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rPr>
              <a:t>Error and Bias Test Statistics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2" t="24878" r="34830" b="40075"/>
          <a:stretch/>
        </p:blipFill>
        <p:spPr>
          <a:xfrm>
            <a:off x="174660" y="1387011"/>
            <a:ext cx="11872023" cy="46952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65052" y="6291921"/>
            <a:ext cx="25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</a:t>
            </a:r>
            <a:r>
              <a:rPr lang="en-US" dirty="0"/>
              <a:t>: </a:t>
            </a:r>
            <a:r>
              <a:rPr lang="en-US" dirty="0" smtClean="0"/>
              <a:t>Sergi et al., 2019.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1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708972" y="284839"/>
            <a:ext cx="506632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smtClean="0"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rPr>
              <a:t>AP3 </a:t>
            </a:r>
            <a:r>
              <a:rPr lang="en-US" altLang="en-US" sz="2800" dirty="0"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rPr>
              <a:t>Error and Bias Test Statistics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66013" y="5329719"/>
            <a:ext cx="273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</a:t>
            </a:r>
            <a:r>
              <a:rPr lang="en-US" dirty="0"/>
              <a:t>: </a:t>
            </a:r>
            <a:r>
              <a:rPr lang="en-US" dirty="0" smtClean="0"/>
              <a:t>Adams et al., 2019.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2" t="26331" r="18181" b="11928"/>
          <a:stretch/>
        </p:blipFill>
        <p:spPr>
          <a:xfrm>
            <a:off x="5230430" y="1047964"/>
            <a:ext cx="6744683" cy="41096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2" t="24878" r="34830" b="40075"/>
          <a:stretch/>
        </p:blipFill>
        <p:spPr>
          <a:xfrm>
            <a:off x="92468" y="1047964"/>
            <a:ext cx="5013788" cy="19829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322281" y="3030877"/>
            <a:ext cx="25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Source</a:t>
            </a:r>
            <a:r>
              <a:rPr lang="en-US" dirty="0"/>
              <a:t>: </a:t>
            </a:r>
            <a:r>
              <a:rPr lang="en-US" dirty="0" smtClean="0"/>
              <a:t>Sergi et al., 2019.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26723" y="1690098"/>
            <a:ext cx="2160659" cy="349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466393" y="2171269"/>
            <a:ext cx="2160659" cy="541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787382" y="1869629"/>
            <a:ext cx="6679011" cy="5721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81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295900" y="1713461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5597784" y="1917862"/>
            <a:ext cx="872355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dirty="0"/>
              <a:t>Emissions</a:t>
            </a:r>
          </a:p>
        </p:txBody>
      </p:sp>
      <p:sp>
        <p:nvSpPr>
          <p:cNvPr id="6" name="Down Arrow 5"/>
          <p:cNvSpPr/>
          <p:nvPr/>
        </p:nvSpPr>
        <p:spPr>
          <a:xfrm rot="17288541">
            <a:off x="7142951" y="1937773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/>
          <p:cNvSpPr/>
          <p:nvPr/>
        </p:nvSpPr>
        <p:spPr>
          <a:xfrm>
            <a:off x="7753350" y="2324125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8020024" y="2459416"/>
            <a:ext cx="931666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Air Quality</a:t>
            </a:r>
          </a:p>
          <a:p>
            <a:pPr algn="ctr"/>
            <a:r>
              <a:rPr lang="en-US" sz="1350" dirty="0"/>
              <a:t>Model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766561" y="3605521"/>
            <a:ext cx="1428750" cy="685800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7900234" y="3706049"/>
            <a:ext cx="1187826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Ambient</a:t>
            </a:r>
          </a:p>
          <a:p>
            <a:pPr algn="ctr"/>
            <a:r>
              <a:rPr lang="en-US" sz="1350" dirty="0"/>
              <a:t>Concentration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295899" y="4484556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5594487" y="4678531"/>
            <a:ext cx="831574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Exposure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982475" y="3605521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3065533" y="3809920"/>
            <a:ext cx="1262077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Dose-Response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982475" y="2324125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3271894" y="2528525"/>
            <a:ext cx="849913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Valuation</a:t>
            </a:r>
          </a:p>
        </p:txBody>
      </p:sp>
      <p:sp>
        <p:nvSpPr>
          <p:cNvPr id="17" name="Down Arrow 16"/>
          <p:cNvSpPr/>
          <p:nvPr/>
        </p:nvSpPr>
        <p:spPr>
          <a:xfrm rot="7519179">
            <a:off x="4547884" y="4238523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Down Arrow 17"/>
          <p:cNvSpPr/>
          <p:nvPr/>
        </p:nvSpPr>
        <p:spPr>
          <a:xfrm rot="3905723">
            <a:off x="7220807" y="4197461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Down Arrow 18"/>
          <p:cNvSpPr/>
          <p:nvPr/>
        </p:nvSpPr>
        <p:spPr>
          <a:xfrm rot="10800000">
            <a:off x="3514832" y="3118210"/>
            <a:ext cx="363474" cy="42684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Down Arrow 19"/>
          <p:cNvSpPr/>
          <p:nvPr/>
        </p:nvSpPr>
        <p:spPr>
          <a:xfrm>
            <a:off x="8285988" y="3096226"/>
            <a:ext cx="363474" cy="44883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181350" y="2642713"/>
            <a:ext cx="5829300" cy="110251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 smtClean="0"/>
              <a:t>Integrated </a:t>
            </a:r>
          </a:p>
          <a:p>
            <a:r>
              <a:rPr lang="en-US" sz="3300" dirty="0" smtClean="0"/>
              <a:t>Assessment</a:t>
            </a:r>
            <a:endParaRPr lang="en-US" sz="3300" dirty="0"/>
          </a:p>
          <a:p>
            <a:r>
              <a:rPr lang="en-US" sz="3300" dirty="0"/>
              <a:t>Models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982475" y="685801"/>
            <a:ext cx="1830230" cy="10142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/>
          <p:cNvSpPr txBox="1"/>
          <p:nvPr/>
        </p:nvSpPr>
        <p:spPr>
          <a:xfrm>
            <a:off x="3174668" y="938991"/>
            <a:ext cx="1445844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Market and Policy</a:t>
            </a:r>
          </a:p>
          <a:p>
            <a:pPr algn="ctr"/>
            <a:r>
              <a:rPr lang="en-US" sz="1350" dirty="0"/>
              <a:t>Forces</a:t>
            </a:r>
          </a:p>
        </p:txBody>
      </p:sp>
      <p:sp>
        <p:nvSpPr>
          <p:cNvPr id="24" name="Down Arrow 23"/>
          <p:cNvSpPr/>
          <p:nvPr/>
        </p:nvSpPr>
        <p:spPr>
          <a:xfrm rot="17288541">
            <a:off x="4803395" y="1416233"/>
            <a:ext cx="363474" cy="53495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0013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09" y="795594"/>
            <a:ext cx="8003783" cy="5266812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377420" y="152400"/>
            <a:ext cx="34371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smtClean="0"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rPr>
              <a:t>AP3 </a:t>
            </a:r>
            <a:r>
              <a:rPr lang="en-US" altLang="en-US" sz="2800" dirty="0"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rPr>
              <a:t>PM</a:t>
            </a:r>
            <a:r>
              <a:rPr lang="en-US" altLang="en-US" sz="2800" baseline="-25000" dirty="0"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rPr>
              <a:t>2.5</a:t>
            </a:r>
            <a:r>
              <a:rPr lang="en-US" altLang="en-US" sz="2800" dirty="0"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rPr>
              <a:t> Predictions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295900" y="1713461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5597784" y="1917862"/>
            <a:ext cx="872355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dirty="0"/>
              <a:t>Emissions</a:t>
            </a:r>
          </a:p>
        </p:txBody>
      </p:sp>
      <p:sp>
        <p:nvSpPr>
          <p:cNvPr id="6" name="Down Arrow 5"/>
          <p:cNvSpPr/>
          <p:nvPr/>
        </p:nvSpPr>
        <p:spPr>
          <a:xfrm rot="17288541">
            <a:off x="7142951" y="1937773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/>
          <p:cNvSpPr/>
          <p:nvPr/>
        </p:nvSpPr>
        <p:spPr>
          <a:xfrm>
            <a:off x="7753350" y="2324125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8020024" y="2459416"/>
            <a:ext cx="931666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Air Quality</a:t>
            </a:r>
          </a:p>
          <a:p>
            <a:pPr algn="ctr"/>
            <a:r>
              <a:rPr lang="en-US" sz="1350" dirty="0"/>
              <a:t>Model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766561" y="3605521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7900234" y="3706049"/>
            <a:ext cx="1187826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Ambient</a:t>
            </a:r>
          </a:p>
          <a:p>
            <a:pPr algn="ctr"/>
            <a:r>
              <a:rPr lang="en-US" sz="1350" dirty="0"/>
              <a:t>Concentration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295899" y="4484556"/>
            <a:ext cx="1428750" cy="685800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5594487" y="4678531"/>
            <a:ext cx="831574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Exposure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982475" y="3605521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3065533" y="3809920"/>
            <a:ext cx="1262077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Dose-Response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982475" y="2324125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3271894" y="2528525"/>
            <a:ext cx="849913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Valuation</a:t>
            </a:r>
          </a:p>
        </p:txBody>
      </p:sp>
      <p:sp>
        <p:nvSpPr>
          <p:cNvPr id="17" name="Down Arrow 16"/>
          <p:cNvSpPr/>
          <p:nvPr/>
        </p:nvSpPr>
        <p:spPr>
          <a:xfrm rot="7519179">
            <a:off x="4547884" y="4238523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Down Arrow 17"/>
          <p:cNvSpPr/>
          <p:nvPr/>
        </p:nvSpPr>
        <p:spPr>
          <a:xfrm rot="3905723">
            <a:off x="7220807" y="4197461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Down Arrow 18"/>
          <p:cNvSpPr/>
          <p:nvPr/>
        </p:nvSpPr>
        <p:spPr>
          <a:xfrm rot="10800000">
            <a:off x="3514832" y="3118210"/>
            <a:ext cx="363474" cy="42684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Down Arrow 19"/>
          <p:cNvSpPr/>
          <p:nvPr/>
        </p:nvSpPr>
        <p:spPr>
          <a:xfrm>
            <a:off x="8285988" y="3096226"/>
            <a:ext cx="363474" cy="44883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181350" y="2642713"/>
            <a:ext cx="5829300" cy="110251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 smtClean="0"/>
              <a:t>Integrated </a:t>
            </a:r>
          </a:p>
          <a:p>
            <a:r>
              <a:rPr lang="en-US" sz="3300" dirty="0" smtClean="0"/>
              <a:t>Assessment</a:t>
            </a:r>
            <a:endParaRPr lang="en-US" sz="3300" dirty="0"/>
          </a:p>
          <a:p>
            <a:r>
              <a:rPr lang="en-US" sz="3300" dirty="0"/>
              <a:t>Models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982475" y="685801"/>
            <a:ext cx="1830230" cy="10142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/>
          <p:cNvSpPr txBox="1"/>
          <p:nvPr/>
        </p:nvSpPr>
        <p:spPr>
          <a:xfrm>
            <a:off x="3174668" y="938991"/>
            <a:ext cx="1445844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Market and Policy</a:t>
            </a:r>
          </a:p>
          <a:p>
            <a:pPr algn="ctr"/>
            <a:r>
              <a:rPr lang="en-US" sz="1350" dirty="0"/>
              <a:t>Forces</a:t>
            </a:r>
          </a:p>
        </p:txBody>
      </p:sp>
      <p:sp>
        <p:nvSpPr>
          <p:cNvPr id="24" name="Down Arrow 23"/>
          <p:cNvSpPr/>
          <p:nvPr/>
        </p:nvSpPr>
        <p:spPr>
          <a:xfrm rot="17288541">
            <a:off x="4803395" y="1416233"/>
            <a:ext cx="363474" cy="53495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63311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Exposures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0"/>
            <a:ext cx="8229600" cy="4876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With county concentration estimates, next step is exploring who and what is exposed.</a:t>
            </a:r>
          </a:p>
          <a:p>
            <a:r>
              <a:rPr lang="en-US" dirty="0"/>
              <a:t>County population estimates: U.S. Census.</a:t>
            </a:r>
          </a:p>
          <a:p>
            <a:pPr lvl="1"/>
            <a:r>
              <a:rPr lang="en-US" dirty="0"/>
              <a:t>Subdivided into 19 age groups.</a:t>
            </a:r>
          </a:p>
          <a:p>
            <a:pPr lvl="1"/>
            <a:r>
              <a:rPr lang="en-US" dirty="0"/>
              <a:t>Mortality rates vary by age.</a:t>
            </a:r>
          </a:p>
          <a:p>
            <a:pPr lvl="2"/>
            <a:r>
              <a:rPr lang="en-US" dirty="0"/>
              <a:t>Can also model gender, race – not common.</a:t>
            </a:r>
          </a:p>
          <a:p>
            <a:r>
              <a:rPr lang="en-US" dirty="0"/>
              <a:t>County crop yields, timber yields. (USDA).</a:t>
            </a:r>
          </a:p>
          <a:p>
            <a:pPr lvl="1"/>
            <a:r>
              <a:rPr lang="en-US" dirty="0"/>
              <a:t>O</a:t>
            </a:r>
            <a:r>
              <a:rPr lang="en-US" baseline="-25000" dirty="0"/>
              <a:t>3</a:t>
            </a:r>
            <a:r>
              <a:rPr lang="en-US" dirty="0"/>
              <a:t> adversely effects </a:t>
            </a:r>
            <a:r>
              <a:rPr lang="en-US" dirty="0" err="1"/>
              <a:t>agr</a:t>
            </a:r>
            <a:r>
              <a:rPr lang="en-US" dirty="0"/>
              <a:t>., and timber production.</a:t>
            </a:r>
          </a:p>
          <a:p>
            <a:r>
              <a:rPr lang="en-US" dirty="0"/>
              <a:t>Man-made materials. </a:t>
            </a:r>
            <a:r>
              <a:rPr lang="en-US" sz="2400" dirty="0"/>
              <a:t>(Muller, Mendelsohn, 2007).</a:t>
            </a:r>
          </a:p>
        </p:txBody>
      </p:sp>
    </p:spTree>
    <p:extLst>
      <p:ext uri="{BB962C8B-B14F-4D97-AF65-F5344CB8AC3E}">
        <p14:creationId xmlns:p14="http://schemas.microsoft.com/office/powerpoint/2010/main" val="315316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295900" y="1713461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5597784" y="1917862"/>
            <a:ext cx="872355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dirty="0"/>
              <a:t>Emissions</a:t>
            </a:r>
          </a:p>
        </p:txBody>
      </p:sp>
      <p:sp>
        <p:nvSpPr>
          <p:cNvPr id="6" name="Down Arrow 5"/>
          <p:cNvSpPr/>
          <p:nvPr/>
        </p:nvSpPr>
        <p:spPr>
          <a:xfrm rot="17288541">
            <a:off x="7142951" y="1937773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/>
          <p:cNvSpPr/>
          <p:nvPr/>
        </p:nvSpPr>
        <p:spPr>
          <a:xfrm>
            <a:off x="7753350" y="2324125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8020024" y="2459416"/>
            <a:ext cx="931666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Air Quality</a:t>
            </a:r>
          </a:p>
          <a:p>
            <a:pPr algn="ctr"/>
            <a:r>
              <a:rPr lang="en-US" sz="1350" dirty="0"/>
              <a:t>Model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766561" y="3605521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7900234" y="3706049"/>
            <a:ext cx="1187826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Ambient</a:t>
            </a:r>
          </a:p>
          <a:p>
            <a:pPr algn="ctr"/>
            <a:r>
              <a:rPr lang="en-US" sz="1350" dirty="0"/>
              <a:t>Concentration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295899" y="4484556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5594487" y="4678531"/>
            <a:ext cx="831574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Exposure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982475" y="3605521"/>
            <a:ext cx="1428750" cy="685800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3065533" y="3809920"/>
            <a:ext cx="1262077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Dose-Response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982475" y="2324125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3271894" y="2528525"/>
            <a:ext cx="849913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Valuation</a:t>
            </a:r>
          </a:p>
        </p:txBody>
      </p:sp>
      <p:sp>
        <p:nvSpPr>
          <p:cNvPr id="17" name="Down Arrow 16"/>
          <p:cNvSpPr/>
          <p:nvPr/>
        </p:nvSpPr>
        <p:spPr>
          <a:xfrm rot="7519179">
            <a:off x="4547884" y="4238523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Down Arrow 17"/>
          <p:cNvSpPr/>
          <p:nvPr/>
        </p:nvSpPr>
        <p:spPr>
          <a:xfrm rot="3905723">
            <a:off x="7220807" y="4197461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Down Arrow 18"/>
          <p:cNvSpPr/>
          <p:nvPr/>
        </p:nvSpPr>
        <p:spPr>
          <a:xfrm rot="10800000">
            <a:off x="3514832" y="3118210"/>
            <a:ext cx="363474" cy="42684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Down Arrow 19"/>
          <p:cNvSpPr/>
          <p:nvPr/>
        </p:nvSpPr>
        <p:spPr>
          <a:xfrm>
            <a:off x="8285988" y="3096226"/>
            <a:ext cx="363474" cy="44883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181350" y="2642713"/>
            <a:ext cx="5829300" cy="110251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 smtClean="0"/>
              <a:t>Integrated </a:t>
            </a:r>
          </a:p>
          <a:p>
            <a:r>
              <a:rPr lang="en-US" sz="3300" dirty="0" smtClean="0"/>
              <a:t>Assessment</a:t>
            </a:r>
            <a:endParaRPr lang="en-US" sz="3300" dirty="0"/>
          </a:p>
          <a:p>
            <a:r>
              <a:rPr lang="en-US" sz="3300" dirty="0"/>
              <a:t>Models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982475" y="685801"/>
            <a:ext cx="1830230" cy="10142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/>
          <p:cNvSpPr txBox="1"/>
          <p:nvPr/>
        </p:nvSpPr>
        <p:spPr>
          <a:xfrm>
            <a:off x="3174668" y="938991"/>
            <a:ext cx="1445844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Market and Policy</a:t>
            </a:r>
          </a:p>
          <a:p>
            <a:pPr algn="ctr"/>
            <a:r>
              <a:rPr lang="en-US" sz="1350" dirty="0"/>
              <a:t>Forces</a:t>
            </a:r>
          </a:p>
        </p:txBody>
      </p:sp>
      <p:sp>
        <p:nvSpPr>
          <p:cNvPr id="24" name="Down Arrow 23"/>
          <p:cNvSpPr/>
          <p:nvPr/>
        </p:nvSpPr>
        <p:spPr>
          <a:xfrm rot="17288541">
            <a:off x="4803395" y="1416233"/>
            <a:ext cx="363474" cy="53495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23934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381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Dose-Response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981200" y="1600200"/>
            <a:ext cx="82296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AP3 </a:t>
            </a:r>
            <a:r>
              <a:rPr lang="en-US" dirty="0"/>
              <a:t>uses peer-reviewed dose-response functions to translate concentration and exposure into physical effects.</a:t>
            </a:r>
          </a:p>
          <a:p>
            <a:r>
              <a:rPr lang="en-US" dirty="0"/>
              <a:t>Mortality.</a:t>
            </a:r>
          </a:p>
          <a:p>
            <a:pPr lvl="1"/>
            <a:r>
              <a:rPr lang="en-US" dirty="0"/>
              <a:t>PM</a:t>
            </a:r>
            <a:r>
              <a:rPr lang="en-US" baseline="-25000" dirty="0"/>
              <a:t>2.5</a:t>
            </a:r>
            <a:r>
              <a:rPr lang="en-US" dirty="0"/>
              <a:t>: </a:t>
            </a:r>
            <a:r>
              <a:rPr lang="en-US" dirty="0" err="1"/>
              <a:t>Krewski</a:t>
            </a:r>
            <a:r>
              <a:rPr lang="en-US" dirty="0"/>
              <a:t> et al. (2009), </a:t>
            </a:r>
            <a:r>
              <a:rPr lang="en-US" dirty="0" err="1"/>
              <a:t>Lepeule</a:t>
            </a:r>
            <a:r>
              <a:rPr lang="en-US" dirty="0"/>
              <a:t> et al., (2012).</a:t>
            </a:r>
          </a:p>
          <a:p>
            <a:pPr lvl="1"/>
            <a:r>
              <a:rPr lang="en-US" dirty="0" smtClean="0"/>
              <a:t>Models can use recent work from </a:t>
            </a:r>
            <a:r>
              <a:rPr lang="en-US" dirty="0" err="1" smtClean="0"/>
              <a:t>env</a:t>
            </a:r>
            <a:r>
              <a:rPr lang="en-US" dirty="0" smtClean="0"/>
              <a:t>. econ. </a:t>
            </a:r>
            <a:endParaRPr lang="en-US" dirty="0"/>
          </a:p>
          <a:p>
            <a:r>
              <a:rPr lang="en-US" dirty="0"/>
              <a:t>Morbidity.</a:t>
            </a:r>
          </a:p>
          <a:p>
            <a:pPr lvl="1"/>
            <a:r>
              <a:rPr lang="en-US" dirty="0"/>
              <a:t>Chronic vs. acute: caution with double counting.</a:t>
            </a:r>
          </a:p>
        </p:txBody>
      </p:sp>
    </p:spTree>
    <p:extLst>
      <p:ext uri="{BB962C8B-B14F-4D97-AF65-F5344CB8AC3E}">
        <p14:creationId xmlns:p14="http://schemas.microsoft.com/office/powerpoint/2010/main" val="2430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381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Dose-Response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981200" y="1600200"/>
            <a:ext cx="82296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the news…</a:t>
            </a:r>
            <a:endParaRPr lang="en-US" dirty="0"/>
          </a:p>
          <a:p>
            <a:r>
              <a:rPr lang="en-US" dirty="0" smtClean="0"/>
              <a:t>USEPA charged with periodically updating “criteria” used to set air quality standards.</a:t>
            </a:r>
          </a:p>
          <a:p>
            <a:r>
              <a:rPr lang="en-US" dirty="0" smtClean="0"/>
              <a:t>For NAAQS, this hinges on mortality.</a:t>
            </a:r>
          </a:p>
          <a:p>
            <a:r>
              <a:rPr lang="en-US" dirty="0" smtClean="0"/>
              <a:t>For 40+ years, evidence of stable linear relationship at levels of PM</a:t>
            </a:r>
            <a:r>
              <a:rPr lang="en-US" baseline="-25000" dirty="0" smtClean="0"/>
              <a:t>2.5</a:t>
            </a:r>
            <a:r>
              <a:rPr lang="en-US" dirty="0" smtClean="0"/>
              <a:t> and PM</a:t>
            </a:r>
            <a:r>
              <a:rPr lang="en-US" baseline="-25000" dirty="0" smtClean="0"/>
              <a:t>10</a:t>
            </a:r>
            <a:r>
              <a:rPr lang="en-US" dirty="0" smtClean="0"/>
              <a:t> observed in the U.S. </a:t>
            </a:r>
          </a:p>
          <a:p>
            <a:r>
              <a:rPr lang="en-US" dirty="0"/>
              <a:t>T</a:t>
            </a:r>
            <a:r>
              <a:rPr lang="en-US" dirty="0" smtClean="0"/>
              <a:t>rump USEPA claims no harm below 12 </a:t>
            </a:r>
            <a:r>
              <a:rPr lang="en-US" dirty="0" err="1" smtClean="0"/>
              <a:t>ug</a:t>
            </a:r>
            <a:r>
              <a:rPr lang="en-US" dirty="0" smtClean="0"/>
              <a:t>/m</a:t>
            </a:r>
            <a:r>
              <a:rPr lang="en-US" baseline="30000" dirty="0" smtClean="0"/>
              <a:t>3</a:t>
            </a:r>
            <a:r>
              <a:rPr lang="en-US" dirty="0" smtClean="0"/>
              <a:t>.</a:t>
            </a:r>
          </a:p>
          <a:p>
            <a:r>
              <a:rPr lang="en-US" dirty="0" smtClean="0"/>
              <a:t>No threshold found in literature.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40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2982475" y="685801"/>
            <a:ext cx="1830230" cy="10142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/>
          <p:cNvSpPr txBox="1"/>
          <p:nvPr/>
        </p:nvSpPr>
        <p:spPr>
          <a:xfrm>
            <a:off x="3174668" y="938991"/>
            <a:ext cx="1445844" cy="50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Market and Policy</a:t>
            </a:r>
          </a:p>
          <a:p>
            <a:pPr algn="ctr"/>
            <a:r>
              <a:rPr lang="en-US" sz="1350" dirty="0"/>
              <a:t>Forces</a:t>
            </a:r>
          </a:p>
        </p:txBody>
      </p:sp>
      <p:sp>
        <p:nvSpPr>
          <p:cNvPr id="24" name="Down Arrow 23"/>
          <p:cNvSpPr/>
          <p:nvPr/>
        </p:nvSpPr>
        <p:spPr>
          <a:xfrm rot="17288541">
            <a:off x="4803395" y="1416233"/>
            <a:ext cx="363474" cy="53495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26" name="Picture 2" descr="Image result for picture of someone flipping a light swi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643" y="2202105"/>
            <a:ext cx="5829300" cy="38766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5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Dose-Response:</a:t>
            </a:r>
          </a:p>
          <a:p>
            <a:r>
              <a:rPr lang="en-US" dirty="0"/>
              <a:t>Non-health endpoints.</a:t>
            </a:r>
          </a:p>
          <a:p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981200" y="1600200"/>
            <a:ext cx="8229600" cy="464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Crops: soybeans, wheat, corn, peanuts, cotton, sorghum.</a:t>
            </a:r>
          </a:p>
          <a:p>
            <a:pPr lvl="1"/>
            <a:r>
              <a:rPr lang="en-US" dirty="0"/>
              <a:t>Lesser et al., 1990 (NCLAN).</a:t>
            </a:r>
          </a:p>
          <a:p>
            <a:r>
              <a:rPr lang="en-US" dirty="0"/>
              <a:t>Timber: detailed USFS inventory data.</a:t>
            </a:r>
          </a:p>
          <a:p>
            <a:pPr lvl="1"/>
            <a:r>
              <a:rPr lang="en-US" dirty="0"/>
              <a:t>Dose-response (Muller, Mendelsohn, 2007).</a:t>
            </a:r>
          </a:p>
          <a:p>
            <a:r>
              <a:rPr lang="en-US" dirty="0"/>
              <a:t>Materials.</a:t>
            </a:r>
          </a:p>
          <a:p>
            <a:pPr lvl="1"/>
            <a:r>
              <a:rPr lang="en-US" dirty="0"/>
              <a:t>NAPAP, ICP.</a:t>
            </a:r>
          </a:p>
        </p:txBody>
      </p:sp>
    </p:spTree>
    <p:extLst>
      <p:ext uri="{BB962C8B-B14F-4D97-AF65-F5344CB8AC3E}">
        <p14:creationId xmlns:p14="http://schemas.microsoft.com/office/powerpoint/2010/main" val="366140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295900" y="1713461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5597784" y="1917862"/>
            <a:ext cx="872355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50" dirty="0"/>
              <a:t>Emissions</a:t>
            </a:r>
          </a:p>
        </p:txBody>
      </p:sp>
      <p:sp>
        <p:nvSpPr>
          <p:cNvPr id="6" name="Down Arrow 5"/>
          <p:cNvSpPr/>
          <p:nvPr/>
        </p:nvSpPr>
        <p:spPr>
          <a:xfrm rot="17288541">
            <a:off x="7142951" y="1937773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/>
          <p:cNvSpPr/>
          <p:nvPr/>
        </p:nvSpPr>
        <p:spPr>
          <a:xfrm>
            <a:off x="7753350" y="2324125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8020024" y="2459416"/>
            <a:ext cx="931666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Air Quality</a:t>
            </a:r>
          </a:p>
          <a:p>
            <a:pPr algn="ctr"/>
            <a:r>
              <a:rPr lang="en-US" sz="1350" dirty="0"/>
              <a:t>Model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766561" y="3605521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7900234" y="3706049"/>
            <a:ext cx="1187826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Ambient</a:t>
            </a:r>
          </a:p>
          <a:p>
            <a:pPr algn="ctr"/>
            <a:r>
              <a:rPr lang="en-US" sz="1350" dirty="0"/>
              <a:t>Concentration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295899" y="4484556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5594487" y="4678531"/>
            <a:ext cx="831574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Exposure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982475" y="3605521"/>
            <a:ext cx="142875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3065533" y="3809920"/>
            <a:ext cx="1262077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Dose-Response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982475" y="2324125"/>
            <a:ext cx="1428750" cy="685800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3271894" y="2528525"/>
            <a:ext cx="849913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Valuation</a:t>
            </a:r>
          </a:p>
        </p:txBody>
      </p:sp>
      <p:sp>
        <p:nvSpPr>
          <p:cNvPr id="17" name="Down Arrow 16"/>
          <p:cNvSpPr/>
          <p:nvPr/>
        </p:nvSpPr>
        <p:spPr>
          <a:xfrm rot="7519179">
            <a:off x="4547884" y="4238523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Down Arrow 17"/>
          <p:cNvSpPr/>
          <p:nvPr/>
        </p:nvSpPr>
        <p:spPr>
          <a:xfrm rot="3905723">
            <a:off x="7220807" y="4197461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Down Arrow 18"/>
          <p:cNvSpPr/>
          <p:nvPr/>
        </p:nvSpPr>
        <p:spPr>
          <a:xfrm rot="10800000">
            <a:off x="3514832" y="3118210"/>
            <a:ext cx="363474" cy="42684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Down Arrow 19"/>
          <p:cNvSpPr/>
          <p:nvPr/>
        </p:nvSpPr>
        <p:spPr>
          <a:xfrm>
            <a:off x="8285988" y="3096226"/>
            <a:ext cx="363474" cy="44883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181350" y="2642713"/>
            <a:ext cx="5829300" cy="110251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 smtClean="0"/>
              <a:t>Integrated </a:t>
            </a:r>
          </a:p>
          <a:p>
            <a:r>
              <a:rPr lang="en-US" sz="3300" dirty="0" smtClean="0"/>
              <a:t>Assessment</a:t>
            </a:r>
            <a:endParaRPr lang="en-US" sz="3300" dirty="0"/>
          </a:p>
          <a:p>
            <a:r>
              <a:rPr lang="en-US" sz="3300" dirty="0"/>
              <a:t>Models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982475" y="685801"/>
            <a:ext cx="1830230" cy="10142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/>
          <p:cNvSpPr txBox="1"/>
          <p:nvPr/>
        </p:nvSpPr>
        <p:spPr>
          <a:xfrm>
            <a:off x="3174668" y="938991"/>
            <a:ext cx="1445844" cy="5078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Market and Policy</a:t>
            </a:r>
          </a:p>
          <a:p>
            <a:pPr algn="ctr"/>
            <a:r>
              <a:rPr lang="en-US" sz="1350" dirty="0"/>
              <a:t>Forces</a:t>
            </a:r>
          </a:p>
        </p:txBody>
      </p:sp>
      <p:sp>
        <p:nvSpPr>
          <p:cNvPr id="24" name="Down Arrow 23"/>
          <p:cNvSpPr/>
          <p:nvPr/>
        </p:nvSpPr>
        <p:spPr>
          <a:xfrm rot="17288541">
            <a:off x="4803395" y="1416233"/>
            <a:ext cx="363474" cy="53495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09938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Valuation of Mortality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How economists think about individual choice.</a:t>
            </a:r>
          </a:p>
          <a:p>
            <a:r>
              <a:rPr lang="en-US" dirty="0" smtClean="0"/>
              <a:t>How health risks fit into this structure.</a:t>
            </a:r>
          </a:p>
          <a:p>
            <a:r>
              <a:rPr lang="en-US" dirty="0" smtClean="0"/>
              <a:t>Examples from the theoretical literature.</a:t>
            </a:r>
          </a:p>
          <a:p>
            <a:r>
              <a:rPr lang="en-US" dirty="0" smtClean="0"/>
              <a:t>Valuation results from the empirical literature.</a:t>
            </a:r>
          </a:p>
          <a:p>
            <a:r>
              <a:rPr lang="en-US" dirty="0" smtClean="0"/>
              <a:t>Quick demo for air pollution.</a:t>
            </a:r>
          </a:p>
          <a:p>
            <a:r>
              <a:rPr lang="en-US" dirty="0" smtClean="0"/>
              <a:t>Challenges/uncertainties.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30C6-8665-409B-B14E-D1543B0E2CB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4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Indifference Curves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30C6-8665-409B-B14E-D1543B0E2CBB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 descr="untitled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4" t="15756" r="22746" b="11559"/>
          <a:stretch/>
        </p:blipFill>
        <p:spPr>
          <a:xfrm>
            <a:off x="2712720" y="1601471"/>
            <a:ext cx="676656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3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30C6-8665-409B-B14E-D1543B0E2CBB}" type="slidenum">
              <a:rPr lang="en-US" smtClean="0"/>
              <a:t>44</a:t>
            </a:fld>
            <a:endParaRPr lang="en-US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Indifference Curves</a:t>
            </a:r>
            <a:endParaRPr lang="en-US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9730C6-8665-409B-B14E-D1543B0E2CB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2" t="11906" r="23335" b="16982"/>
          <a:stretch/>
        </p:blipFill>
        <p:spPr>
          <a:xfrm>
            <a:off x="2672574" y="1417639"/>
            <a:ext cx="6846851" cy="49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30C6-8665-409B-B14E-D1543B0E2CBB}" type="slidenum">
              <a:rPr lang="en-US" smtClean="0"/>
              <a:t>45</a:t>
            </a:fld>
            <a:endParaRPr lang="en-US"/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762000" y="4270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Indifference Curves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Previous graphs show canonical example of tradeoffs:</a:t>
            </a:r>
          </a:p>
          <a:p>
            <a:pPr lvl="1"/>
            <a:r>
              <a:rPr lang="en-US" dirty="0" smtClean="0"/>
              <a:t>Food and clothing.</a:t>
            </a:r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8890000" y="65087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9730C6-8665-409B-B14E-D1543B0E2CB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30C6-8665-409B-B14E-D1543B0E2CBB}" type="slidenum">
              <a:rPr lang="en-US" smtClean="0"/>
              <a:t>46</a:t>
            </a:fld>
            <a:endParaRPr lang="en-US"/>
          </a:p>
        </p:txBody>
      </p:sp>
      <p:sp>
        <p:nvSpPr>
          <p:cNvPr id="3" name="Slide Number Placeholder 1"/>
          <p:cNvSpPr txBox="1">
            <a:spLocks/>
          </p:cNvSpPr>
          <p:nvPr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9730C6-8665-409B-B14E-D1543B0E2CB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762000" y="4270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Indifference Curves</a:t>
            </a:r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Previous graphs show canonical example of tradeoffs:</a:t>
            </a:r>
          </a:p>
          <a:p>
            <a:pPr lvl="1"/>
            <a:r>
              <a:rPr lang="en-US" dirty="0" smtClean="0"/>
              <a:t>Food and clothing.</a:t>
            </a:r>
          </a:p>
          <a:p>
            <a:pPr lvl="1"/>
            <a:r>
              <a:rPr lang="en-US" dirty="0" smtClean="0"/>
              <a:t>Both goods traded in markets.</a:t>
            </a: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8890000" y="65087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9730C6-8665-409B-B14E-D1543B0E2CB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8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30C6-8665-409B-B14E-D1543B0E2CBB}" type="slidenum">
              <a:rPr lang="en-US" smtClean="0"/>
              <a:t>47</a:t>
            </a:fld>
            <a:endParaRPr lang="en-US"/>
          </a:p>
        </p:txBody>
      </p:sp>
      <p:sp>
        <p:nvSpPr>
          <p:cNvPr id="3" name="Slide Number Placeholder 1"/>
          <p:cNvSpPr txBox="1">
            <a:spLocks/>
          </p:cNvSpPr>
          <p:nvPr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9730C6-8665-409B-B14E-D1543B0E2CB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762000" y="4270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Indifference Curves</a:t>
            </a:r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Previous graphs show canonical example of tradeoffs:</a:t>
            </a:r>
          </a:p>
          <a:p>
            <a:pPr lvl="1"/>
            <a:r>
              <a:rPr lang="en-US" dirty="0" smtClean="0"/>
              <a:t>Food and clothing.</a:t>
            </a:r>
          </a:p>
          <a:p>
            <a:pPr lvl="1"/>
            <a:r>
              <a:rPr lang="en-US" dirty="0" smtClean="0"/>
              <a:t>Both goods traded in markets.</a:t>
            </a:r>
          </a:p>
          <a:p>
            <a:pPr lvl="1"/>
            <a:r>
              <a:rPr lang="en-US" dirty="0" smtClean="0"/>
              <a:t>Well-defined prices.</a:t>
            </a: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8890000" y="65087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9730C6-8665-409B-B14E-D1543B0E2CB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9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30C6-8665-409B-B14E-D1543B0E2CBB}" type="slidenum">
              <a:rPr lang="en-US" smtClean="0"/>
              <a:t>48</a:t>
            </a:fld>
            <a:endParaRPr lang="en-US"/>
          </a:p>
        </p:txBody>
      </p:sp>
      <p:sp>
        <p:nvSpPr>
          <p:cNvPr id="3" name="Slide Number Placeholder 1"/>
          <p:cNvSpPr txBox="1">
            <a:spLocks/>
          </p:cNvSpPr>
          <p:nvPr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9730C6-8665-409B-B14E-D1543B0E2CB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762000" y="4270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Indifference Curves</a:t>
            </a:r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Previous graphs show canonical example of tradeoffs:</a:t>
            </a:r>
          </a:p>
          <a:p>
            <a:pPr lvl="1"/>
            <a:r>
              <a:rPr lang="en-US" dirty="0" smtClean="0"/>
              <a:t>Food and clothing.</a:t>
            </a:r>
          </a:p>
          <a:p>
            <a:pPr lvl="1"/>
            <a:r>
              <a:rPr lang="en-US" dirty="0" smtClean="0"/>
              <a:t>Both goods traded in markets.</a:t>
            </a:r>
          </a:p>
          <a:p>
            <a:pPr lvl="1"/>
            <a:r>
              <a:rPr lang="en-US" dirty="0" smtClean="0"/>
              <a:t>Well-defined prices.</a:t>
            </a:r>
          </a:p>
          <a:p>
            <a:pPr lvl="1"/>
            <a:r>
              <a:rPr lang="en-US" dirty="0" smtClean="0"/>
              <a:t>Observable choices.</a:t>
            </a: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8890000" y="65087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9730C6-8665-409B-B14E-D1543B0E2CB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30C6-8665-409B-B14E-D1543B0E2CBB}" type="slidenum">
              <a:rPr lang="en-US" smtClean="0"/>
              <a:t>49</a:t>
            </a:fld>
            <a:endParaRPr lang="en-US"/>
          </a:p>
        </p:txBody>
      </p:sp>
      <p:sp>
        <p:nvSpPr>
          <p:cNvPr id="3" name="Slide Number Placeholder 1"/>
          <p:cNvSpPr txBox="1">
            <a:spLocks/>
          </p:cNvSpPr>
          <p:nvPr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9730C6-8665-409B-B14E-D1543B0E2CB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762000" y="42703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Indifference Curves</a:t>
            </a:r>
            <a:endParaRPr lang="en-US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Previous graphs show canonical example of tradeoffs:</a:t>
            </a:r>
          </a:p>
          <a:p>
            <a:pPr lvl="1"/>
            <a:r>
              <a:rPr lang="en-US" dirty="0" smtClean="0"/>
              <a:t>Food and clothing.</a:t>
            </a:r>
          </a:p>
          <a:p>
            <a:pPr lvl="1"/>
            <a:r>
              <a:rPr lang="en-US" dirty="0" smtClean="0"/>
              <a:t>Both goods traded in markets.</a:t>
            </a:r>
          </a:p>
          <a:p>
            <a:pPr lvl="1"/>
            <a:r>
              <a:rPr lang="en-US" dirty="0" smtClean="0"/>
              <a:t>Well-defined prices.</a:t>
            </a:r>
          </a:p>
          <a:p>
            <a:pPr lvl="1"/>
            <a:r>
              <a:rPr lang="en-US" dirty="0" smtClean="0"/>
              <a:t>Observable choices.</a:t>
            </a:r>
          </a:p>
          <a:p>
            <a:r>
              <a:rPr lang="en-US" dirty="0" smtClean="0"/>
              <a:t>Can we apply indifference curve analysis of choice to glean values for other phenomena…like risks?</a:t>
            </a: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8890000" y="65087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9730C6-8665-409B-B14E-D1543B0E2CB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57409" r="68333" b="12962"/>
          <a:stretch/>
        </p:blipFill>
        <p:spPr>
          <a:xfrm>
            <a:off x="2133600" y="1371601"/>
            <a:ext cx="7848600" cy="42424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053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Utility Theoretic Analysis: </a:t>
            </a:r>
            <a:br>
              <a:rPr lang="en-US" dirty="0" smtClean="0"/>
            </a:br>
            <a:r>
              <a:rPr lang="en-US" dirty="0" smtClean="0"/>
              <a:t>Money &amp; Mortality Risk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30C6-8665-409B-B14E-D1543B0E2CBB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 descr="Harvard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2" t="18551" r="43010" b="42312"/>
          <a:stretch/>
        </p:blipFill>
        <p:spPr>
          <a:xfrm>
            <a:off x="2844800" y="1432560"/>
            <a:ext cx="6498046" cy="4917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921194" y="6327697"/>
            <a:ext cx="2345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Hammitt</a:t>
            </a:r>
            <a:r>
              <a:rPr lang="en-US" dirty="0" smtClean="0"/>
              <a:t>,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6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of a Statistical Life (VSL)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The rate of tradeoff (MRS) between wealth and small changes in the risk of death in a given time period.</a:t>
            </a:r>
          </a:p>
          <a:p>
            <a:r>
              <a:rPr lang="en-US" dirty="0"/>
              <a:t>A person might be willing to pay $5 to reduce their chance of death by 1/(1 x 10</a:t>
            </a:r>
            <a:r>
              <a:rPr lang="en-US" baseline="30000" dirty="0"/>
              <a:t>6</a:t>
            </a:r>
            <a:r>
              <a:rPr lang="en-US" dirty="0"/>
              <a:t>). This reveals a VSL of $5 million = $5/(1/1 x 10</a:t>
            </a:r>
            <a:r>
              <a:rPr lang="en-US" baseline="30000" dirty="0"/>
              <a:t>6</a:t>
            </a:r>
            <a:r>
              <a:rPr lang="en-US" dirty="0" smtClean="0"/>
              <a:t>).</a:t>
            </a:r>
          </a:p>
          <a:p>
            <a:r>
              <a:rPr lang="en-US" dirty="0"/>
              <a:t>Alternatively, a policy might induce risk reductions over 1 million people with willingness-to-pay of $5 per. On average, one death would be avoided and cumulative WTP = a VSL of $5 million</a:t>
            </a:r>
            <a:r>
              <a:rPr lang="en-US" dirty="0" smtClean="0"/>
              <a:t>.</a:t>
            </a:r>
          </a:p>
          <a:p>
            <a:r>
              <a:rPr lang="en-US" dirty="0"/>
              <a:t>The slope of an indifference curve b/w wealth and mortality risk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30C6-8665-409B-B14E-D1543B0E2CB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8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of a Statistical Life (VSL)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The rate of tradeoff between wealth and small changes in the risk of death in a given time period, </a:t>
            </a:r>
            <a:r>
              <a:rPr lang="en-US" u="sng" dirty="0" smtClean="0"/>
              <a:t>depends on the magnitude of the risk change.</a:t>
            </a:r>
          </a:p>
          <a:p>
            <a:pPr lvl="1"/>
            <a:r>
              <a:rPr lang="en-US" dirty="0" smtClean="0"/>
              <a:t>Typical person WTP $5 to reduce chance of death by 1/(1 x 10</a:t>
            </a:r>
            <a:r>
              <a:rPr lang="en-US" baseline="30000" dirty="0" smtClean="0"/>
              <a:t>6</a:t>
            </a:r>
            <a:r>
              <a:rPr lang="en-US" dirty="0" smtClean="0"/>
              <a:t>).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30C6-8665-409B-B14E-D1543B0E2CB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4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of a Statistical Life (VSL)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The rate of tradeoff between wealth and small changes in the risk of death in a given time period, depends on the magnitude of the risk change.</a:t>
            </a:r>
          </a:p>
          <a:p>
            <a:pPr lvl="1"/>
            <a:r>
              <a:rPr lang="en-US" dirty="0"/>
              <a:t>Typical person WTP $5 to reduce chance of death by 1/(1 x 10</a:t>
            </a:r>
            <a:r>
              <a:rPr lang="en-US" baseline="30000" dirty="0"/>
              <a:t>6</a:t>
            </a:r>
            <a:r>
              <a:rPr lang="en-US" dirty="0"/>
              <a:t>).</a:t>
            </a:r>
          </a:p>
          <a:p>
            <a:pPr lvl="1"/>
            <a:r>
              <a:rPr lang="en-US" i="1" dirty="0"/>
              <a:t>Does not mean WTP $1 million to reduce chance of death by (1/5</a:t>
            </a:r>
            <a:r>
              <a:rPr lang="en-US" i="1" dirty="0" smtClean="0"/>
              <a:t>).</a:t>
            </a:r>
          </a:p>
          <a:p>
            <a:pPr lvl="1"/>
            <a:r>
              <a:rPr lang="en-US" i="1" dirty="0"/>
              <a:t>Does not mean accept certain death in exchange for $5 million</a:t>
            </a:r>
            <a:r>
              <a:rPr lang="en-US" i="1" dirty="0" smtClean="0"/>
              <a:t>.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30C6-8665-409B-B14E-D1543B0E2CB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1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381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Valuation: How?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981200" y="1600200"/>
            <a:ext cx="82296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prstClr val="black"/>
                </a:solidFill>
                <a:latin typeface="Calibri"/>
              </a:rPr>
              <a:t>Revealed preference: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ascertain people’s values for a good or service not traded in markets from closely related market transaction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.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006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30C6-8665-409B-B14E-D1543B0E2CBB}" type="slidenum">
              <a:rPr lang="en-US" smtClean="0"/>
              <a:t>55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981200" y="381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Valuation: How?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81200" y="1600200"/>
            <a:ext cx="82296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prstClr val="black"/>
                </a:solidFill>
                <a:latin typeface="Calibri"/>
              </a:rPr>
              <a:t>Revealed preference: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ascertain people’s values for a good or service not traded in markets from closely related market transaction.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alibri"/>
              </a:rPr>
              <a:t>Value of mortality risk from labor market transactions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.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00165" y="4771967"/>
                <a:ext cx="399167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165" y="4771967"/>
                <a:ext cx="3991670" cy="299313"/>
              </a:xfrm>
              <a:prstGeom prst="rect">
                <a:avLst/>
              </a:prstGeom>
              <a:blipFill>
                <a:blip r:embed="rId2"/>
                <a:stretch>
                  <a:fillRect l="-1070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0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30C6-8665-409B-B14E-D1543B0E2CBB}" type="slidenum">
              <a:rPr lang="en-US" smtClean="0"/>
              <a:t>56</a:t>
            </a:fld>
            <a:endParaRPr lang="en-US"/>
          </a:p>
        </p:txBody>
      </p:sp>
      <p:sp>
        <p:nvSpPr>
          <p:cNvPr id="3" name="Slide Number Placeholder 1"/>
          <p:cNvSpPr txBox="1">
            <a:spLocks/>
          </p:cNvSpPr>
          <p:nvPr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9730C6-8665-409B-B14E-D1543B0E2CB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81200" y="381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Valuation: How?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81200" y="1600200"/>
            <a:ext cx="82296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prstClr val="black"/>
                </a:solidFill>
                <a:latin typeface="Calibri"/>
              </a:rPr>
              <a:t>Revealed preference: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ascertain people’s values for a good or service not traded in markets from closely related market transaction.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alibri"/>
              </a:rPr>
              <a:t>Value of mortality risk from labor market transactions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.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00165" y="4771967"/>
                <a:ext cx="399167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165" y="4771967"/>
                <a:ext cx="3991670" cy="299313"/>
              </a:xfrm>
              <a:prstGeom prst="rect">
                <a:avLst/>
              </a:prstGeom>
              <a:blipFill>
                <a:blip r:embed="rId2"/>
                <a:stretch>
                  <a:fillRect l="-1070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6779493" y="4673600"/>
            <a:ext cx="572655" cy="5357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4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30C6-8665-409B-B14E-D1543B0E2CBB}" type="slidenum">
              <a:rPr lang="en-US" smtClean="0"/>
              <a:t>57</a:t>
            </a:fld>
            <a:endParaRPr lang="en-US"/>
          </a:p>
        </p:txBody>
      </p:sp>
      <p:sp>
        <p:nvSpPr>
          <p:cNvPr id="3" name="Slide Number Placeholder 1"/>
          <p:cNvSpPr txBox="1">
            <a:spLocks/>
          </p:cNvSpPr>
          <p:nvPr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9730C6-8665-409B-B14E-D1543B0E2CB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9730C6-8665-409B-B14E-D1543B0E2CB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81200" y="381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Valuation: How?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981200" y="1600200"/>
                <a:ext cx="8229600" cy="5029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i="1" dirty="0" smtClean="0">
                    <a:solidFill>
                      <a:prstClr val="black"/>
                    </a:solidFill>
                    <a:latin typeface="Calibri"/>
                  </a:rPr>
                  <a:t>Revealed preference: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ascertain people’s values for a good or service not traded in markets from closely related market transaction.</a:t>
                </a:r>
              </a:p>
              <a:p>
                <a:pPr lvl="1"/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Value of mortality risk from labor market transactions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.</a:t>
                </a:r>
              </a:p>
              <a:p>
                <a:pPr lvl="1"/>
                <a:endParaRPr lang="en-US" dirty="0">
                  <a:solidFill>
                    <a:prstClr val="black"/>
                  </a:solidFill>
                  <a:latin typeface="Calibri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en-US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1600200"/>
                <a:ext cx="8229600" cy="5029200"/>
              </a:xfrm>
              <a:prstGeom prst="rect">
                <a:avLst/>
              </a:prstGeom>
              <a:blipFill>
                <a:blip r:embed="rId2"/>
                <a:stretch>
                  <a:fillRect l="-1627" t="-14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00165" y="4771967"/>
                <a:ext cx="399167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165" y="4771967"/>
                <a:ext cx="3991670" cy="299313"/>
              </a:xfrm>
              <a:prstGeom prst="rect">
                <a:avLst/>
              </a:prstGeom>
              <a:blipFill>
                <a:blip r:embed="rId3"/>
                <a:stretch>
                  <a:fillRect l="-1070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6779493" y="4673600"/>
            <a:ext cx="572655" cy="5357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8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30C6-8665-409B-B14E-D1543B0E2CBB}" type="slidenum">
              <a:rPr lang="en-US" smtClean="0"/>
              <a:t>58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981200" y="381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Valuation: How?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81200" y="1600200"/>
            <a:ext cx="82296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prstClr val="black"/>
                </a:solidFill>
                <a:latin typeface="Calibri"/>
              </a:rPr>
              <a:t>Revealed preference: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ascertain people’s values for a good or service not traded in markets from closely related market transaction.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alibri"/>
              </a:rPr>
              <a:t>Value of mortality risk from labor market transactions.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alibri"/>
              </a:rPr>
              <a:t>Compensating wage differentials for “risky” or dangerous jobs.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alibri"/>
              </a:rPr>
              <a:t>Wage risk premium/risk increment = Value of a Statistical Life (VSL).</a:t>
            </a:r>
          </a:p>
        </p:txBody>
      </p:sp>
      <p:sp>
        <p:nvSpPr>
          <p:cNvPr id="5" name="Oval 4"/>
          <p:cNvSpPr/>
          <p:nvPr/>
        </p:nvSpPr>
        <p:spPr>
          <a:xfrm>
            <a:off x="2540001" y="4470400"/>
            <a:ext cx="5246254" cy="738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1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381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Valuation: How?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981200" y="1600200"/>
            <a:ext cx="8229600" cy="464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prstClr val="black"/>
                </a:solidFill>
                <a:latin typeface="Calibri"/>
              </a:rPr>
              <a:t>Stated preference: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ascertain people’s values for a good or service not traded in markets </a:t>
            </a:r>
            <a:r>
              <a:rPr lang="en-US" i="1" dirty="0">
                <a:solidFill>
                  <a:prstClr val="black"/>
                </a:solidFill>
                <a:latin typeface="Calibri"/>
              </a:rPr>
              <a:t>by asking them about such values in highly structured survey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.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alibri"/>
              </a:rPr>
              <a:t>Directly elicits willingness to pay (WTP) for mortality risk reductions.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alibri"/>
              </a:rPr>
              <a:t>Note that this is contingent.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alibri"/>
              </a:rPr>
              <a:t>Also yields estimate of VSL. </a:t>
            </a:r>
          </a:p>
        </p:txBody>
      </p:sp>
    </p:spTree>
    <p:extLst>
      <p:ext uri="{BB962C8B-B14F-4D97-AF65-F5344CB8AC3E}">
        <p14:creationId xmlns:p14="http://schemas.microsoft.com/office/powerpoint/2010/main" val="180253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400800" y="3455670"/>
            <a:ext cx="152400" cy="167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9" t="18815" r="18862" b="10074"/>
          <a:stretch/>
        </p:blipFill>
        <p:spPr>
          <a:xfrm>
            <a:off x="2743200" y="352476"/>
            <a:ext cx="6839958" cy="62063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302687" y="1143000"/>
            <a:ext cx="4348626" cy="3000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/>
              <a:t>SO</a:t>
            </a:r>
            <a:r>
              <a:rPr lang="en-US" sz="1350" baseline="-25000" dirty="0"/>
              <a:t>2</a:t>
            </a:r>
            <a:r>
              <a:rPr lang="en-US" sz="1350" dirty="0"/>
              <a:t>, NO</a:t>
            </a:r>
            <a:r>
              <a:rPr lang="en-US" sz="1350" baseline="-25000" dirty="0"/>
              <a:t>x</a:t>
            </a:r>
            <a:r>
              <a:rPr lang="en-US" sz="1350" dirty="0"/>
              <a:t>, and PM</a:t>
            </a:r>
            <a:r>
              <a:rPr lang="en-US" sz="1350" baseline="-25000" dirty="0"/>
              <a:t>2.5</a:t>
            </a:r>
            <a:r>
              <a:rPr lang="en-US" sz="1350" dirty="0"/>
              <a:t> Emissions (2014) from Bruce Mansfield</a:t>
            </a:r>
          </a:p>
        </p:txBody>
      </p:sp>
      <p:sp>
        <p:nvSpPr>
          <p:cNvPr id="7" name="5-Point Star 6"/>
          <p:cNvSpPr/>
          <p:nvPr/>
        </p:nvSpPr>
        <p:spPr>
          <a:xfrm>
            <a:off x="6014720" y="2895600"/>
            <a:ext cx="233680" cy="203200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0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381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latin typeface="Calibri"/>
              </a:rPr>
              <a:t>Valuation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981200" y="1600200"/>
            <a:ext cx="8229600" cy="4648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prstClr val="black"/>
                </a:solidFill>
                <a:latin typeface="Calibri"/>
              </a:rPr>
              <a:t>USEPA’s VSL</a:t>
            </a:r>
            <a:r>
              <a:rPr lang="en-US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currently: $8.5 million ($2013).</a:t>
            </a:r>
          </a:p>
          <a:p>
            <a:r>
              <a:rPr lang="en-US" dirty="0">
                <a:solidFill>
                  <a:prstClr val="black"/>
                </a:solidFill>
                <a:latin typeface="Calibri"/>
              </a:rPr>
              <a:t>Combination of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revealed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and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stated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preference studies through meta-analysis.</a:t>
            </a:r>
          </a:p>
          <a:p>
            <a:pPr lvl="1"/>
            <a:r>
              <a:rPr lang="en-US" dirty="0" err="1">
                <a:solidFill>
                  <a:prstClr val="black"/>
                </a:solidFill>
                <a:latin typeface="Calibri"/>
              </a:rPr>
              <a:t>Viscusi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and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Aldy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(2003),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Mrozek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and Taylor (2002), Kochi, Hubbell, Kramer (2006). </a:t>
            </a:r>
          </a:p>
          <a:p>
            <a:r>
              <a:rPr lang="en-US" dirty="0">
                <a:solidFill>
                  <a:prstClr val="black"/>
                </a:solidFill>
                <a:latin typeface="Calibri"/>
              </a:rPr>
              <a:t>Derived from 26 studies published between 1974 and 1991:</a:t>
            </a:r>
          </a:p>
        </p:txBody>
      </p:sp>
    </p:spTree>
    <p:extLst>
      <p:ext uri="{BB962C8B-B14F-4D97-AF65-F5344CB8AC3E}">
        <p14:creationId xmlns:p14="http://schemas.microsoft.com/office/powerpoint/2010/main" val="134804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30C6-8665-409B-B14E-D1543B0E2CBB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9" t="9232" r="27608" b="3733"/>
          <a:stretch/>
        </p:blipFill>
        <p:spPr bwMode="auto">
          <a:xfrm>
            <a:off x="2819400" y="76200"/>
            <a:ext cx="6400800" cy="60350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7401" y="6266934"/>
            <a:ext cx="834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http://yosemite.epa.gov/ee/epa/eerm.nsf/vwAN/EE-0568-22.pdf/$file/EE-0568-22.pdf</a:t>
            </a:r>
          </a:p>
        </p:txBody>
      </p:sp>
    </p:spTree>
    <p:extLst>
      <p:ext uri="{BB962C8B-B14F-4D97-AF65-F5344CB8AC3E}">
        <p14:creationId xmlns:p14="http://schemas.microsoft.com/office/powerpoint/2010/main" val="144241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 smtClean="0"/>
              <a:t>How does WTP to avoid mortality risk vary with observables?</a:t>
            </a:r>
          </a:p>
          <a:p>
            <a:pPr lvl="1"/>
            <a:r>
              <a:rPr lang="en-US" dirty="0" smtClean="0"/>
              <a:t>Race.</a:t>
            </a:r>
          </a:p>
          <a:p>
            <a:pPr lvl="1"/>
            <a:r>
              <a:rPr lang="en-US" dirty="0" smtClean="0"/>
              <a:t>Income.</a:t>
            </a:r>
          </a:p>
          <a:p>
            <a:pPr lvl="1"/>
            <a:r>
              <a:rPr lang="en-US" dirty="0" smtClean="0"/>
              <a:t>Ethnicity.</a:t>
            </a:r>
          </a:p>
          <a:p>
            <a:pPr lvl="1"/>
            <a:r>
              <a:rPr lang="en-US" dirty="0" smtClean="0"/>
              <a:t>Age.</a:t>
            </a:r>
          </a:p>
          <a:p>
            <a:r>
              <a:rPr lang="en-US" dirty="0" smtClean="0"/>
              <a:t>USEPA’s current practice does not differentiate the VSL according to these population traits.</a:t>
            </a:r>
          </a:p>
          <a:p>
            <a:pPr lvl="1"/>
            <a:r>
              <a:rPr lang="en-US" dirty="0" smtClean="0"/>
              <a:t>They did once: </a:t>
            </a:r>
            <a:r>
              <a:rPr lang="en-US" dirty="0" smtClean="0">
                <a:hlinkClick r:id="rId2"/>
              </a:rPr>
              <a:t>it didn’t go well.</a:t>
            </a:r>
            <a:endParaRPr lang="en-US" dirty="0" smtClean="0"/>
          </a:p>
          <a:p>
            <a:r>
              <a:rPr lang="en-US" dirty="0" smtClean="0"/>
              <a:t>There are, of course, ethical concerns associated with differentiation.</a:t>
            </a:r>
          </a:p>
          <a:p>
            <a:r>
              <a:rPr lang="en-US" dirty="0" smtClean="0"/>
              <a:t>But there are ethical concerns associated with uniform VSL, too.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6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Valuation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does allowing the VSL to vary over some population traits affect damage estimates?</a:t>
            </a:r>
          </a:p>
          <a:p>
            <a:pPr lvl="1"/>
            <a:r>
              <a:rPr lang="en-US" dirty="0" smtClean="0"/>
              <a:t>Age: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t="24247" r="30000" b="41813"/>
          <a:stretch/>
        </p:blipFill>
        <p:spPr>
          <a:xfrm>
            <a:off x="2379345" y="2886075"/>
            <a:ext cx="630936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4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Valuation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does allowing the VSL to vary over some population traits affect damage estimates?</a:t>
            </a:r>
          </a:p>
          <a:p>
            <a:pPr lvl="1"/>
            <a:r>
              <a:rPr lang="en-US" dirty="0" smtClean="0"/>
              <a:t>Age: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8" t="40403" r="27268" b="12727"/>
          <a:stretch/>
        </p:blipFill>
        <p:spPr>
          <a:xfrm>
            <a:off x="2613660" y="2762250"/>
            <a:ext cx="6035040" cy="265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5" t="37184" r="28182" b="45038"/>
          <a:stretch/>
        </p:blipFill>
        <p:spPr>
          <a:xfrm>
            <a:off x="2705100" y="5306060"/>
            <a:ext cx="585216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2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Valuation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does allowing the VSL to vary over some population traits affect damage estimates?</a:t>
            </a:r>
          </a:p>
          <a:p>
            <a:pPr lvl="1"/>
            <a:r>
              <a:rPr lang="en-US" dirty="0" smtClean="0"/>
              <a:t>Age: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0" t="14545" r="39095" b="4648"/>
          <a:stretch/>
        </p:blipFill>
        <p:spPr>
          <a:xfrm>
            <a:off x="4221480" y="2286000"/>
            <a:ext cx="3749040" cy="4572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5400000">
            <a:off x="4752973" y="4019551"/>
            <a:ext cx="3595688" cy="719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5400000">
            <a:off x="3838573" y="4019551"/>
            <a:ext cx="3595688" cy="719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4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apply the IAMs?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 dirty="0" smtClean="0"/>
                  <a:t>Emission change</a:t>
                </a:r>
              </a:p>
              <a:p>
                <a:r>
                  <a:rPr lang="en-US" dirty="0" smtClean="0"/>
                  <a:t>Concentration change: </a:t>
                </a:r>
                <a:r>
                  <a:rPr lang="en-US" dirty="0" err="1" smtClean="0"/>
                  <a:t>dPM</a:t>
                </a:r>
                <a:endParaRPr lang="en-US" dirty="0" smtClean="0"/>
              </a:p>
              <a:p>
                <a:r>
                  <a:rPr lang="en-US" dirty="0" smtClean="0"/>
                  <a:t>Risk change: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𝑑𝑃𝑀</m:t>
                                    </m:r>
                                  </m:e>
                                </m:d>
                              </m:sup>
                            </m:s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𝑀𝑜𝑟𝑡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𝑃𝑜𝑝𝑢𝑙𝑎𝑡𝑖𝑜𝑛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Damage change: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dD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𝑉𝑆𝐿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Aggregate over affected populations.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21" t="-16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30C6-8665-409B-B14E-D1543B0E2CB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2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029200" y="1141615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31710" y="1414149"/>
            <a:ext cx="109998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Emissions</a:t>
            </a:r>
          </a:p>
        </p:txBody>
      </p:sp>
      <p:sp>
        <p:nvSpPr>
          <p:cNvPr id="6" name="Down Arrow 5"/>
          <p:cNvSpPr/>
          <p:nvPr/>
        </p:nvSpPr>
        <p:spPr>
          <a:xfrm rot="17288541">
            <a:off x="7491934" y="1440697"/>
            <a:ext cx="484632" cy="9784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305800" y="1955833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693211" y="2136219"/>
            <a:ext cx="117852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Air Quality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23414" y="3664361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534026" y="3798396"/>
            <a:ext cx="1519007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Ambient</a:t>
            </a:r>
          </a:p>
          <a:p>
            <a:pPr algn="ctr"/>
            <a:r>
              <a:rPr lang="en-US" dirty="0"/>
              <a:t>Concentration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029199" y="4836408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59664" y="5095042"/>
            <a:ext cx="10440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Exposure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944633" y="3664361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85897" y="3936894"/>
            <a:ext cx="1621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Dose-Response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944633" y="1955833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361826" y="2228367"/>
            <a:ext cx="107061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Valuation</a:t>
            </a:r>
          </a:p>
        </p:txBody>
      </p:sp>
      <p:sp>
        <p:nvSpPr>
          <p:cNvPr id="17" name="Down Arrow 16"/>
          <p:cNvSpPr/>
          <p:nvPr/>
        </p:nvSpPr>
        <p:spPr>
          <a:xfrm rot="7519179">
            <a:off x="4031845" y="4508364"/>
            <a:ext cx="484632" cy="9784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3905723">
            <a:off x="7595743" y="4453614"/>
            <a:ext cx="484632" cy="9784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2654443" y="3014612"/>
            <a:ext cx="484632" cy="56913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9015984" y="2985300"/>
            <a:ext cx="484632" cy="59844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2209800" y="2949576"/>
            <a:ext cx="77724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Integrated Assessment</a:t>
            </a:r>
          </a:p>
          <a:p>
            <a:r>
              <a:rPr lang="en-US" dirty="0"/>
              <a:t>Model.</a:t>
            </a:r>
          </a:p>
        </p:txBody>
      </p:sp>
    </p:spTree>
    <p:extLst>
      <p:ext uri="{BB962C8B-B14F-4D97-AF65-F5344CB8AC3E}">
        <p14:creationId xmlns:p14="http://schemas.microsoft.com/office/powerpoint/2010/main" val="324439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029200" y="1141615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31710" y="1414149"/>
            <a:ext cx="109998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Emissions</a:t>
            </a:r>
          </a:p>
        </p:txBody>
      </p:sp>
      <p:sp>
        <p:nvSpPr>
          <p:cNvPr id="4" name="Down Arrow 3"/>
          <p:cNvSpPr/>
          <p:nvPr/>
        </p:nvSpPr>
        <p:spPr>
          <a:xfrm rot="17288541">
            <a:off x="7491934" y="1440697"/>
            <a:ext cx="484632" cy="9784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305800" y="1955833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93211" y="2136219"/>
            <a:ext cx="117852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Air Quality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323414" y="3664361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534026" y="3798396"/>
            <a:ext cx="1519007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Ambient</a:t>
            </a:r>
          </a:p>
          <a:p>
            <a:pPr algn="ctr"/>
            <a:r>
              <a:rPr lang="en-US" dirty="0"/>
              <a:t>Concentration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029199" y="4836408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59664" y="5095042"/>
            <a:ext cx="10440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Exposure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44633" y="3664361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085897" y="3936894"/>
            <a:ext cx="1621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Dose-Response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944633" y="1955833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361826" y="2228367"/>
            <a:ext cx="107061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Valuation</a:t>
            </a:r>
          </a:p>
        </p:txBody>
      </p:sp>
      <p:sp>
        <p:nvSpPr>
          <p:cNvPr id="15" name="Down Arrow 14"/>
          <p:cNvSpPr/>
          <p:nvPr/>
        </p:nvSpPr>
        <p:spPr>
          <a:xfrm rot="7519179">
            <a:off x="4031845" y="4508364"/>
            <a:ext cx="484632" cy="9784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3905723">
            <a:off x="7595743" y="4453614"/>
            <a:ext cx="484632" cy="9784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2654443" y="3014612"/>
            <a:ext cx="484632" cy="56913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9015984" y="2985300"/>
            <a:ext cx="484632" cy="59844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209800" y="2949576"/>
            <a:ext cx="77724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Integrated Assessment</a:t>
            </a:r>
          </a:p>
          <a:p>
            <a:r>
              <a:rPr lang="en-US" dirty="0"/>
              <a:t>Model.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029198" y="0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309302" y="134035"/>
            <a:ext cx="134479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Policy </a:t>
            </a:r>
          </a:p>
          <a:p>
            <a:pPr algn="ctr"/>
            <a:r>
              <a:rPr lang="en-US" dirty="0"/>
              <a:t>Intervention</a:t>
            </a:r>
          </a:p>
        </p:txBody>
      </p:sp>
    </p:spTree>
    <p:extLst>
      <p:ext uri="{BB962C8B-B14F-4D97-AF65-F5344CB8AC3E}">
        <p14:creationId xmlns:p14="http://schemas.microsoft.com/office/powerpoint/2010/main" val="48825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029200" y="1141615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431710" y="1414149"/>
            <a:ext cx="109998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Emissions</a:t>
            </a:r>
          </a:p>
        </p:txBody>
      </p:sp>
      <p:sp>
        <p:nvSpPr>
          <p:cNvPr id="22" name="Down Arrow 21"/>
          <p:cNvSpPr/>
          <p:nvPr/>
        </p:nvSpPr>
        <p:spPr>
          <a:xfrm rot="17288541">
            <a:off x="7491934" y="1440697"/>
            <a:ext cx="484632" cy="9784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305800" y="1955833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693211" y="2136219"/>
            <a:ext cx="117852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Air Quality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323414" y="3664361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534026" y="3798396"/>
            <a:ext cx="1519007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Ambient</a:t>
            </a:r>
          </a:p>
          <a:p>
            <a:pPr algn="ctr"/>
            <a:r>
              <a:rPr lang="en-US" dirty="0"/>
              <a:t>Concentration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029199" y="4836408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459664" y="5095042"/>
            <a:ext cx="10440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Exposure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944633" y="3664361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085897" y="3936894"/>
            <a:ext cx="1621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Dose-Response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944633" y="1955833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361826" y="2228367"/>
            <a:ext cx="107061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Valuation</a:t>
            </a:r>
          </a:p>
        </p:txBody>
      </p:sp>
      <p:sp>
        <p:nvSpPr>
          <p:cNvPr id="33" name="Down Arrow 32"/>
          <p:cNvSpPr/>
          <p:nvPr/>
        </p:nvSpPr>
        <p:spPr>
          <a:xfrm rot="7519179">
            <a:off x="4031845" y="4508364"/>
            <a:ext cx="484632" cy="9784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905723">
            <a:off x="7595743" y="4453614"/>
            <a:ext cx="484632" cy="9784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10800000">
            <a:off x="2654443" y="3014612"/>
            <a:ext cx="484632" cy="56913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/>
          <p:cNvSpPr/>
          <p:nvPr/>
        </p:nvSpPr>
        <p:spPr>
          <a:xfrm>
            <a:off x="9015984" y="2985300"/>
            <a:ext cx="484632" cy="59844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2209800" y="2949576"/>
            <a:ext cx="77724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Integrated Assessment</a:t>
            </a:r>
          </a:p>
          <a:p>
            <a:r>
              <a:rPr lang="en-US" dirty="0"/>
              <a:t>Model.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5029198" y="0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309302" y="134035"/>
            <a:ext cx="134479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Policy </a:t>
            </a:r>
          </a:p>
          <a:p>
            <a:pPr algn="ctr"/>
            <a:r>
              <a:rPr lang="en-US" dirty="0"/>
              <a:t>Intervention</a:t>
            </a:r>
          </a:p>
        </p:txBody>
      </p:sp>
      <p:sp>
        <p:nvSpPr>
          <p:cNvPr id="40" name="Down Arrow 39"/>
          <p:cNvSpPr/>
          <p:nvPr/>
        </p:nvSpPr>
        <p:spPr>
          <a:xfrm rot="16200000">
            <a:off x="7413214" y="-32005"/>
            <a:ext cx="484632" cy="9784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8398072" y="67018"/>
            <a:ext cx="1598386" cy="78036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884544" y="127220"/>
            <a:ext cx="74751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Direct</a:t>
            </a:r>
          </a:p>
          <a:p>
            <a:pPr algn="ctr"/>
            <a:r>
              <a:rPr lang="en-US" dirty="0"/>
              <a:t>Costs</a:t>
            </a:r>
          </a:p>
        </p:txBody>
      </p:sp>
    </p:spTree>
    <p:extLst>
      <p:ext uri="{BB962C8B-B14F-4D97-AF65-F5344CB8AC3E}">
        <p14:creationId xmlns:p14="http://schemas.microsoft.com/office/powerpoint/2010/main" val="262599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400800" y="3455670"/>
            <a:ext cx="152400" cy="167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9" t="18815" r="18862" b="10074"/>
          <a:stretch/>
        </p:blipFill>
        <p:spPr>
          <a:xfrm>
            <a:off x="2743200" y="352476"/>
            <a:ext cx="6839958" cy="62063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302687" y="1143000"/>
            <a:ext cx="4348626" cy="3000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/>
              <a:t>SO</a:t>
            </a:r>
            <a:r>
              <a:rPr lang="en-US" sz="1350" baseline="-25000" dirty="0"/>
              <a:t>2</a:t>
            </a:r>
            <a:r>
              <a:rPr lang="en-US" sz="1350" dirty="0"/>
              <a:t>, NO</a:t>
            </a:r>
            <a:r>
              <a:rPr lang="en-US" sz="1350" baseline="-25000" dirty="0"/>
              <a:t>x</a:t>
            </a:r>
            <a:r>
              <a:rPr lang="en-US" sz="1350" dirty="0"/>
              <a:t>, and PM</a:t>
            </a:r>
            <a:r>
              <a:rPr lang="en-US" sz="1350" baseline="-25000" dirty="0"/>
              <a:t>2.5</a:t>
            </a:r>
            <a:r>
              <a:rPr lang="en-US" sz="1350" dirty="0"/>
              <a:t> Emissions (2014) from Bruce Mansfield</a:t>
            </a:r>
          </a:p>
        </p:txBody>
      </p:sp>
      <p:sp>
        <p:nvSpPr>
          <p:cNvPr id="7" name="5-Point Star 6"/>
          <p:cNvSpPr/>
          <p:nvPr/>
        </p:nvSpPr>
        <p:spPr>
          <a:xfrm>
            <a:off x="6014720" y="2895600"/>
            <a:ext cx="233680" cy="203200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Image result for picture of crowds in a city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060" y="891540"/>
            <a:ext cx="8001000" cy="5295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83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029200" y="1141615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431710" y="1414149"/>
            <a:ext cx="109998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Emissions</a:t>
            </a:r>
          </a:p>
        </p:txBody>
      </p:sp>
      <p:sp>
        <p:nvSpPr>
          <p:cNvPr id="22" name="Down Arrow 21"/>
          <p:cNvSpPr/>
          <p:nvPr/>
        </p:nvSpPr>
        <p:spPr>
          <a:xfrm rot="17288541">
            <a:off x="7491934" y="1440697"/>
            <a:ext cx="484632" cy="9784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305800" y="1955833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693211" y="2136219"/>
            <a:ext cx="117852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Air Quality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323414" y="3664361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534026" y="3798396"/>
            <a:ext cx="1519007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Ambient</a:t>
            </a:r>
          </a:p>
          <a:p>
            <a:pPr algn="ctr"/>
            <a:r>
              <a:rPr lang="en-US" dirty="0"/>
              <a:t>Concentration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029199" y="4836408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459664" y="5095042"/>
            <a:ext cx="10440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Exposure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944633" y="3664361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085897" y="3936894"/>
            <a:ext cx="1621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Dose-Response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944633" y="1955833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361826" y="2228367"/>
            <a:ext cx="107061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Valuation</a:t>
            </a:r>
          </a:p>
        </p:txBody>
      </p:sp>
      <p:sp>
        <p:nvSpPr>
          <p:cNvPr id="33" name="Down Arrow 32"/>
          <p:cNvSpPr/>
          <p:nvPr/>
        </p:nvSpPr>
        <p:spPr>
          <a:xfrm rot="7519179">
            <a:off x="4031845" y="4508364"/>
            <a:ext cx="484632" cy="9784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3905723">
            <a:off x="7595743" y="4453614"/>
            <a:ext cx="484632" cy="9784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10800000">
            <a:off x="2654443" y="3014612"/>
            <a:ext cx="484632" cy="56913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/>
          <p:cNvSpPr/>
          <p:nvPr/>
        </p:nvSpPr>
        <p:spPr>
          <a:xfrm>
            <a:off x="9015984" y="2985300"/>
            <a:ext cx="484632" cy="59844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2209800" y="2949576"/>
            <a:ext cx="77724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Integrated Assessment</a:t>
            </a:r>
          </a:p>
          <a:p>
            <a:r>
              <a:rPr lang="en-US" dirty="0"/>
              <a:t>Model.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5029198" y="0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309302" y="134035"/>
            <a:ext cx="134479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Policy </a:t>
            </a:r>
          </a:p>
          <a:p>
            <a:pPr algn="ctr"/>
            <a:r>
              <a:rPr lang="en-US" dirty="0"/>
              <a:t>Intervention</a:t>
            </a:r>
          </a:p>
        </p:txBody>
      </p:sp>
      <p:sp>
        <p:nvSpPr>
          <p:cNvPr id="40" name="Down Arrow 39"/>
          <p:cNvSpPr/>
          <p:nvPr/>
        </p:nvSpPr>
        <p:spPr>
          <a:xfrm rot="16200000">
            <a:off x="7413214" y="-32005"/>
            <a:ext cx="484632" cy="9784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8398072" y="67018"/>
            <a:ext cx="1598386" cy="78036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884544" y="127220"/>
            <a:ext cx="74751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Direct</a:t>
            </a:r>
          </a:p>
          <a:p>
            <a:pPr algn="ctr"/>
            <a:r>
              <a:rPr lang="en-US" dirty="0"/>
              <a:t>Costs</a:t>
            </a:r>
          </a:p>
        </p:txBody>
      </p:sp>
      <p:sp>
        <p:nvSpPr>
          <p:cNvPr id="43" name="Down Arrow 42"/>
          <p:cNvSpPr/>
          <p:nvPr/>
        </p:nvSpPr>
        <p:spPr>
          <a:xfrm>
            <a:off x="5739384" y="847383"/>
            <a:ext cx="484632" cy="59844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5206366" y="1483823"/>
            <a:ext cx="253298" cy="22998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4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029200" y="1141615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31710" y="1414149"/>
            <a:ext cx="109998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Emissions</a:t>
            </a:r>
          </a:p>
        </p:txBody>
      </p:sp>
      <p:sp>
        <p:nvSpPr>
          <p:cNvPr id="4" name="Down Arrow 3"/>
          <p:cNvSpPr/>
          <p:nvPr/>
        </p:nvSpPr>
        <p:spPr>
          <a:xfrm rot="17288541">
            <a:off x="7491934" y="1440697"/>
            <a:ext cx="484632" cy="9784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305800" y="1955833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93211" y="2136219"/>
            <a:ext cx="117852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Air Quality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323414" y="3664361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534026" y="3798396"/>
            <a:ext cx="1519007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Ambient</a:t>
            </a:r>
          </a:p>
          <a:p>
            <a:pPr algn="ctr"/>
            <a:r>
              <a:rPr lang="en-US" dirty="0"/>
              <a:t>Concentration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029199" y="4836408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59664" y="5095042"/>
            <a:ext cx="10440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Exposure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44633" y="3664361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12074" y="3936894"/>
            <a:ext cx="1621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Dose-Response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944633" y="1955833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361826" y="2228367"/>
            <a:ext cx="107061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Valuation</a:t>
            </a:r>
          </a:p>
        </p:txBody>
      </p:sp>
      <p:sp>
        <p:nvSpPr>
          <p:cNvPr id="15" name="Down Arrow 14"/>
          <p:cNvSpPr/>
          <p:nvPr/>
        </p:nvSpPr>
        <p:spPr>
          <a:xfrm rot="7519179">
            <a:off x="4031845" y="4508364"/>
            <a:ext cx="484632" cy="9784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3905723">
            <a:off x="7595743" y="4453614"/>
            <a:ext cx="484632" cy="9784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2654443" y="3014612"/>
            <a:ext cx="484632" cy="56913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9015984" y="2985300"/>
            <a:ext cx="484632" cy="59844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209800" y="2949576"/>
            <a:ext cx="77724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Integrated Assessment</a:t>
            </a:r>
          </a:p>
          <a:p>
            <a:r>
              <a:rPr lang="en-US" dirty="0"/>
              <a:t>Model.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029198" y="0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309302" y="134035"/>
            <a:ext cx="134479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Policy </a:t>
            </a:r>
          </a:p>
          <a:p>
            <a:pPr algn="ctr"/>
            <a:r>
              <a:rPr lang="en-US" dirty="0"/>
              <a:t>Intervention</a:t>
            </a:r>
          </a:p>
        </p:txBody>
      </p:sp>
      <p:sp>
        <p:nvSpPr>
          <p:cNvPr id="22" name="Down Arrow 21"/>
          <p:cNvSpPr/>
          <p:nvPr/>
        </p:nvSpPr>
        <p:spPr>
          <a:xfrm rot="16200000">
            <a:off x="7413214" y="-32005"/>
            <a:ext cx="484632" cy="9784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398072" y="67018"/>
            <a:ext cx="1598386" cy="78036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884544" y="127220"/>
            <a:ext cx="74751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Direct</a:t>
            </a:r>
          </a:p>
          <a:p>
            <a:pPr algn="ctr"/>
            <a:r>
              <a:rPr lang="en-US" dirty="0"/>
              <a:t>Costs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5739384" y="847383"/>
            <a:ext cx="484632" cy="59844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>
            <a:off x="5206366" y="1483823"/>
            <a:ext cx="253298" cy="22998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>
            <a:off x="2187690" y="2298041"/>
            <a:ext cx="253298" cy="22998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1944633" y="3989676"/>
            <a:ext cx="253298" cy="22998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5309302" y="5178616"/>
            <a:ext cx="253298" cy="22998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8534025" y="3874684"/>
            <a:ext cx="253298" cy="22998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8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029200" y="1141615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31710" y="1414149"/>
            <a:ext cx="109998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Emissions</a:t>
            </a:r>
          </a:p>
        </p:txBody>
      </p:sp>
      <p:sp>
        <p:nvSpPr>
          <p:cNvPr id="4" name="Down Arrow 3"/>
          <p:cNvSpPr/>
          <p:nvPr/>
        </p:nvSpPr>
        <p:spPr>
          <a:xfrm rot="17288541">
            <a:off x="7491934" y="1440697"/>
            <a:ext cx="484632" cy="9784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305800" y="1955833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93211" y="2136219"/>
            <a:ext cx="117852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Air Quality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323414" y="3664361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534026" y="3798396"/>
            <a:ext cx="1519007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Ambient</a:t>
            </a:r>
          </a:p>
          <a:p>
            <a:pPr algn="ctr"/>
            <a:r>
              <a:rPr lang="en-US" dirty="0"/>
              <a:t>Concentration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029199" y="4836408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59664" y="5095042"/>
            <a:ext cx="104406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Exposure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44633" y="3664361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12074" y="3936894"/>
            <a:ext cx="16217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Dose-Response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944633" y="1955833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361826" y="2228367"/>
            <a:ext cx="107061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Valuation</a:t>
            </a:r>
          </a:p>
        </p:txBody>
      </p:sp>
      <p:sp>
        <p:nvSpPr>
          <p:cNvPr id="15" name="Down Arrow 14"/>
          <p:cNvSpPr/>
          <p:nvPr/>
        </p:nvSpPr>
        <p:spPr>
          <a:xfrm rot="7519179">
            <a:off x="4031845" y="4508364"/>
            <a:ext cx="484632" cy="9784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3905723">
            <a:off x="7595743" y="4453614"/>
            <a:ext cx="484632" cy="9784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2654443" y="3014612"/>
            <a:ext cx="484632" cy="56913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9015984" y="2985300"/>
            <a:ext cx="484632" cy="59844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209800" y="2949576"/>
            <a:ext cx="77724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Integrated Assessment</a:t>
            </a:r>
          </a:p>
          <a:p>
            <a:r>
              <a:rPr lang="en-US" dirty="0"/>
              <a:t>Model.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029198" y="0"/>
            <a:ext cx="19050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309302" y="134035"/>
            <a:ext cx="134479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Policy </a:t>
            </a:r>
          </a:p>
          <a:p>
            <a:pPr algn="ctr"/>
            <a:r>
              <a:rPr lang="en-US" dirty="0"/>
              <a:t>Intervention</a:t>
            </a:r>
          </a:p>
        </p:txBody>
      </p:sp>
      <p:sp>
        <p:nvSpPr>
          <p:cNvPr id="22" name="Down Arrow 21"/>
          <p:cNvSpPr/>
          <p:nvPr/>
        </p:nvSpPr>
        <p:spPr>
          <a:xfrm rot="16200000">
            <a:off x="7413214" y="-32005"/>
            <a:ext cx="484632" cy="97840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398072" y="67018"/>
            <a:ext cx="1598386" cy="78036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884544" y="127220"/>
            <a:ext cx="74751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Direct</a:t>
            </a:r>
          </a:p>
          <a:p>
            <a:pPr algn="ctr"/>
            <a:r>
              <a:rPr lang="en-US" dirty="0"/>
              <a:t>Costs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5739384" y="847383"/>
            <a:ext cx="484632" cy="59844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>
            <a:off x="5206366" y="1483823"/>
            <a:ext cx="253298" cy="22998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>
            <a:off x="2187690" y="2298041"/>
            <a:ext cx="253298" cy="22998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1944633" y="3989676"/>
            <a:ext cx="253298" cy="22998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5309302" y="5178616"/>
            <a:ext cx="253298" cy="22998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8534025" y="3874684"/>
            <a:ext cx="253298" cy="22998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rot="10800000">
            <a:off x="2651425" y="1033773"/>
            <a:ext cx="484632" cy="59844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096407" y="60202"/>
            <a:ext cx="1598386" cy="78036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447712" y="265717"/>
            <a:ext cx="95045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96221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381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AP3 </a:t>
            </a:r>
            <a:r>
              <a:rPr lang="en-US" dirty="0"/>
              <a:t>Marginal Damage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1981200" y="1600200"/>
                <a:ext cx="8229600" cy="5029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Estimate baseline damages.</a:t>
                </a:r>
              </a:p>
              <a:p>
                <a:pPr lvl="1"/>
                <a:r>
                  <a:rPr lang="en-US" dirty="0"/>
                  <a:t>All source emitting at 2008 (e.g.) levels.</a:t>
                </a:r>
              </a:p>
              <a:p>
                <a:pPr lvl="1"/>
                <a:r>
                  <a:rPr lang="en-US" dirty="0"/>
                  <a:t>Baseline exposure data.</a:t>
                </a:r>
              </a:p>
              <a:p>
                <a:r>
                  <a:rPr lang="en-US" dirty="0"/>
                  <a:t>Add one ton of pollutant (s) to source (j).</a:t>
                </a:r>
              </a:p>
              <a:p>
                <a:r>
                  <a:rPr lang="en-US" dirty="0"/>
                  <a:t>Compute the change in exposures, incidence, and damages in all receptor counties.</a:t>
                </a:r>
              </a:p>
              <a:p>
                <a:r>
                  <a:rPr lang="en-US" dirty="0"/>
                  <a:t>Sum across all counties to determine total change in damage.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𝑟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𝑟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𝑎</m:t>
                                </m:r>
                              </m:sup>
                            </m:sSubSup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</m:e>
                    </m:nary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𝑏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1600200"/>
                <a:ext cx="8229600" cy="5029200"/>
              </a:xfrm>
              <a:prstGeom prst="rect">
                <a:avLst/>
              </a:prstGeom>
              <a:blipFill>
                <a:blip r:embed="rId2"/>
                <a:stretch>
                  <a:fillRect l="-1627" t="-1451" r="-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43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381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AP3 </a:t>
            </a:r>
            <a:r>
              <a:rPr lang="en-US" dirty="0"/>
              <a:t>Marginal Damage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1981200" y="1600200"/>
                <a:ext cx="8229600" cy="5029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Estimate baseline damages.</a:t>
                </a:r>
              </a:p>
              <a:p>
                <a:pPr lvl="1"/>
                <a:r>
                  <a:rPr lang="en-US" dirty="0"/>
                  <a:t>All source emitting at 2008 (e.g.) levels.</a:t>
                </a:r>
              </a:p>
              <a:p>
                <a:pPr lvl="1"/>
                <a:r>
                  <a:rPr lang="en-US" dirty="0"/>
                  <a:t>Baseline exposure data.</a:t>
                </a:r>
              </a:p>
              <a:p>
                <a:r>
                  <a:rPr lang="en-US" dirty="0"/>
                  <a:t>Add one ton of pollutant (s) to source (j).</a:t>
                </a:r>
              </a:p>
              <a:p>
                <a:r>
                  <a:rPr lang="en-US" dirty="0"/>
                  <a:t>Compute the change in exposures, incidence, and damages in all receptor counties.</a:t>
                </a:r>
              </a:p>
              <a:p>
                <a:r>
                  <a:rPr lang="en-US" dirty="0"/>
                  <a:t>Sum across all counties to determine total change in damage.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𝑟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𝑟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𝑎</m:t>
                                </m:r>
                              </m:sup>
                            </m:sSubSup>
                          </m:e>
                        </m:d>
                        <m:r>
                          <a:rPr lang="en-US" i="1">
                            <a:latin typeface="Cambria Math"/>
                          </a:rPr>
                          <m:t>−</m:t>
                        </m:r>
                      </m:e>
                    </m:nary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𝑏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1600200"/>
                <a:ext cx="8229600" cy="5029200"/>
              </a:xfrm>
              <a:prstGeom prst="rect">
                <a:avLst/>
              </a:prstGeom>
              <a:blipFill>
                <a:blip r:embed="rId2"/>
                <a:stretch>
                  <a:fillRect l="-1627" t="-1451" r="-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857999" y="5433706"/>
            <a:ext cx="2776722" cy="6463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Repeat over 10,000 sources</a:t>
            </a:r>
          </a:p>
          <a:p>
            <a:r>
              <a:rPr lang="en-US" dirty="0"/>
              <a:t>and five pollutants.</a:t>
            </a:r>
          </a:p>
        </p:txBody>
      </p:sp>
    </p:spTree>
    <p:extLst>
      <p:ext uri="{BB962C8B-B14F-4D97-AF65-F5344CB8AC3E}">
        <p14:creationId xmlns:p14="http://schemas.microsoft.com/office/powerpoint/2010/main" val="420113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259" y="810985"/>
            <a:ext cx="8009482" cy="523603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981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AP2 Marginal Damage Algorithm</a:t>
            </a:r>
          </a:p>
        </p:txBody>
      </p:sp>
    </p:spTree>
    <p:extLst>
      <p:ext uri="{BB962C8B-B14F-4D97-AF65-F5344CB8AC3E}">
        <p14:creationId xmlns:p14="http://schemas.microsoft.com/office/powerpoint/2010/main" val="104137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161"/>
            <a:ext cx="9144000" cy="68416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5800" y="381000"/>
            <a:ext cx="3850926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100x Ton PM</a:t>
            </a:r>
            <a:r>
              <a:rPr lang="en-US" baseline="-25000" dirty="0"/>
              <a:t>2.5</a:t>
            </a:r>
            <a:r>
              <a:rPr lang="en-US" dirty="0"/>
              <a:t> Emitted from RE Burger</a:t>
            </a:r>
          </a:p>
        </p:txBody>
      </p:sp>
    </p:spTree>
    <p:extLst>
      <p:ext uri="{BB962C8B-B14F-4D97-AF65-F5344CB8AC3E}">
        <p14:creationId xmlns:p14="http://schemas.microsoft.com/office/powerpoint/2010/main" val="402232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914399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5801" y="381000"/>
            <a:ext cx="3615285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One Ton SO</a:t>
            </a:r>
            <a:r>
              <a:rPr lang="en-US" baseline="-25000" dirty="0"/>
              <a:t>2</a:t>
            </a:r>
            <a:r>
              <a:rPr lang="en-US" dirty="0"/>
              <a:t> Emitted from RE Burger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95800" y="381000"/>
            <a:ext cx="3790012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One Ton PM</a:t>
            </a:r>
            <a:r>
              <a:rPr lang="en-US" baseline="-25000" dirty="0"/>
              <a:t>2.5</a:t>
            </a:r>
            <a:r>
              <a:rPr lang="en-US" dirty="0"/>
              <a:t> Emitted from RE Burger</a:t>
            </a:r>
          </a:p>
        </p:txBody>
      </p:sp>
    </p:spTree>
    <p:extLst>
      <p:ext uri="{BB962C8B-B14F-4D97-AF65-F5344CB8AC3E}">
        <p14:creationId xmlns:p14="http://schemas.microsoft.com/office/powerpoint/2010/main" val="197287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/>
          <p:cNvSpPr>
            <a:spLocks noChangeArrowheads="1"/>
          </p:cNvSpPr>
          <p:nvPr/>
        </p:nvSpPr>
        <p:spPr bwMode="auto">
          <a:xfrm>
            <a:off x="1676400" y="-76200"/>
            <a:ext cx="876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tx2"/>
                </a:solidFill>
              </a:rPr>
              <a:t>PM</a:t>
            </a:r>
            <a:r>
              <a:rPr lang="en-US" altLang="en-US" sz="3600" baseline="-12000">
                <a:solidFill>
                  <a:schemeClr val="tx2"/>
                </a:solidFill>
              </a:rPr>
              <a:t>2.5</a:t>
            </a:r>
            <a:r>
              <a:rPr lang="en-US" altLang="en-US" sz="3600">
                <a:solidFill>
                  <a:schemeClr val="tx2"/>
                </a:solidFill>
              </a:rPr>
              <a:t> Damage/ton by County of Emission</a:t>
            </a:r>
          </a:p>
        </p:txBody>
      </p:sp>
      <p:pic>
        <p:nvPicPr>
          <p:cNvPr id="37891" name="Picture 4" descr="APEEP_Prices_2002_Update_PM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" t="12419" r="4060" b="11464"/>
          <a:stretch>
            <a:fillRect/>
          </a:stretch>
        </p:blipFill>
        <p:spPr bwMode="auto">
          <a:xfrm>
            <a:off x="1524000" y="838200"/>
            <a:ext cx="9144000" cy="601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41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4"/>
          <p:cNvSpPr>
            <a:spLocks noChangeArrowheads="1"/>
          </p:cNvSpPr>
          <p:nvPr/>
        </p:nvSpPr>
        <p:spPr bwMode="auto">
          <a:xfrm>
            <a:off x="1676400" y="-76200"/>
            <a:ext cx="876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tx2"/>
                </a:solidFill>
              </a:rPr>
              <a:t>SO</a:t>
            </a:r>
            <a:r>
              <a:rPr lang="en-US" altLang="en-US" sz="3600" baseline="-12000">
                <a:solidFill>
                  <a:schemeClr val="tx2"/>
                </a:solidFill>
              </a:rPr>
              <a:t>2</a:t>
            </a:r>
            <a:r>
              <a:rPr lang="en-US" altLang="en-US" sz="3600">
                <a:solidFill>
                  <a:schemeClr val="tx2"/>
                </a:solidFill>
              </a:rPr>
              <a:t> Damage/ton by County of Emission</a:t>
            </a:r>
          </a:p>
        </p:txBody>
      </p:sp>
      <p:pic>
        <p:nvPicPr>
          <p:cNvPr id="25603" name="Picture 4" descr="APEEP_Prices_2002_Update_SO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" t="12419" r="4060" b="11464"/>
          <a:stretch>
            <a:fillRect/>
          </a:stretch>
        </p:blipFill>
        <p:spPr bwMode="auto">
          <a:xfrm>
            <a:off x="1524000" y="857250"/>
            <a:ext cx="9144000" cy="6000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34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9143999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834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381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AP3 </a:t>
            </a:r>
            <a:r>
              <a:rPr lang="en-US" dirty="0"/>
              <a:t>Marginal </a:t>
            </a:r>
            <a:r>
              <a:rPr lang="en-US" dirty="0" smtClean="0"/>
              <a:t>Damages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7" t="22880" r="32482" b="11565"/>
          <a:stretch/>
        </p:blipFill>
        <p:spPr>
          <a:xfrm>
            <a:off x="3270606" y="1199032"/>
            <a:ext cx="5650787" cy="5528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270606" y="6357977"/>
            <a:ext cx="24964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Source: Sergi et al.,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17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Lest we forget uncertainty…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1488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 smtClean="0">
                <a:latin typeface="+mj-lt"/>
              </a:rPr>
              <a:t>Muller (2011) developed Monte Carlo Analysis in AP2.</a:t>
            </a:r>
          </a:p>
          <a:p>
            <a:pPr lvl="1"/>
            <a:r>
              <a:rPr lang="en-US" sz="2800" dirty="0" smtClean="0">
                <a:latin typeface="+mj-lt"/>
              </a:rPr>
              <a:t>Used distributional assumptions on input parameters from lit.</a:t>
            </a:r>
          </a:p>
          <a:p>
            <a:pPr lvl="1"/>
            <a:r>
              <a:rPr lang="en-US" sz="2800" dirty="0" smtClean="0">
                <a:latin typeface="+mj-lt"/>
              </a:rPr>
              <a:t>Picked a few sources, computed empirical MD distributions.</a:t>
            </a:r>
          </a:p>
          <a:p>
            <a:pPr lvl="1"/>
            <a:r>
              <a:rPr lang="en-US" sz="2800" dirty="0" smtClean="0">
                <a:latin typeface="+mj-lt"/>
              </a:rPr>
              <a:t>Multiplicative model: highly right-skewed.</a:t>
            </a:r>
          </a:p>
          <a:p>
            <a:pPr lvl="1"/>
            <a:r>
              <a:rPr lang="en-US" sz="2800" dirty="0" smtClean="0">
                <a:latin typeface="+mj-lt"/>
              </a:rPr>
              <a:t>Sensitive to AQM, Dose-Response, and VSL.</a:t>
            </a:r>
            <a:endParaRPr lang="en-US" sz="28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3" t="17796" r="39735" b="11021"/>
          <a:stretch/>
        </p:blipFill>
        <p:spPr>
          <a:xfrm>
            <a:off x="3411019" y="1257895"/>
            <a:ext cx="5414481" cy="54702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805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applications of IAMs.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1488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 smtClean="0">
                <a:latin typeface="+mj-lt"/>
              </a:rPr>
              <a:t>Policy design/evaluation papers.</a:t>
            </a:r>
          </a:p>
          <a:p>
            <a:pPr lvl="1"/>
            <a:r>
              <a:rPr lang="en-US" sz="2800" dirty="0" smtClean="0">
                <a:latin typeface="+mj-lt"/>
              </a:rPr>
              <a:t>Rely on marginal damages.</a:t>
            </a:r>
          </a:p>
          <a:p>
            <a:pPr lvl="1"/>
            <a:r>
              <a:rPr lang="en-US" sz="2800" dirty="0" smtClean="0">
                <a:latin typeface="+mj-lt"/>
              </a:rPr>
              <a:t>Neoclassical position on </a:t>
            </a:r>
            <a:r>
              <a:rPr lang="en-US" sz="2800" dirty="0" err="1" smtClean="0">
                <a:latin typeface="+mj-lt"/>
              </a:rPr>
              <a:t>allocatively</a:t>
            </a:r>
            <a:r>
              <a:rPr lang="en-US" sz="2800" dirty="0" smtClean="0">
                <a:latin typeface="+mj-lt"/>
              </a:rPr>
              <a:t> efficient policy.</a:t>
            </a:r>
          </a:p>
          <a:p>
            <a:r>
              <a:rPr lang="en-US" sz="3200" dirty="0" smtClean="0">
                <a:latin typeface="+mj-lt"/>
              </a:rPr>
              <a:t>Environmental accounting papers.</a:t>
            </a:r>
          </a:p>
          <a:p>
            <a:pPr lvl="1"/>
            <a:r>
              <a:rPr lang="en-US" sz="2800" dirty="0" smtClean="0">
                <a:latin typeface="+mj-lt"/>
              </a:rPr>
              <a:t>Growth, damage shares of output, by sector.</a:t>
            </a:r>
          </a:p>
          <a:p>
            <a:r>
              <a:rPr lang="en-US" sz="3200" dirty="0" smtClean="0">
                <a:latin typeface="+mj-lt"/>
              </a:rPr>
              <a:t>Technology and Distributional Impacts.</a:t>
            </a:r>
          </a:p>
          <a:p>
            <a:pPr lvl="1"/>
            <a:r>
              <a:rPr lang="en-US" sz="2800" dirty="0" smtClean="0">
                <a:latin typeface="+mj-lt"/>
              </a:rPr>
              <a:t>EVs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716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Muller and Mendelsohn, 2009 </a:t>
            </a:r>
            <a:r>
              <a:rPr lang="en-US" i="1" dirty="0"/>
              <a:t>(AER)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>
                <a:latin typeface="+mj-lt"/>
              </a:rPr>
              <a:t>Use elasticity of MAC for SO</a:t>
            </a:r>
            <a:r>
              <a:rPr lang="en-US" baseline="-25000" dirty="0" smtClean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 from the literature.</a:t>
            </a:r>
          </a:p>
          <a:p>
            <a:pPr lvl="1"/>
            <a:r>
              <a:rPr lang="en-US" dirty="0" smtClean="0">
                <a:latin typeface="+mj-lt"/>
              </a:rPr>
              <a:t>Keohane (2006); Carlson et al., (2000).</a:t>
            </a:r>
          </a:p>
          <a:p>
            <a:r>
              <a:rPr lang="en-US" dirty="0" smtClean="0">
                <a:latin typeface="+mj-lt"/>
              </a:rPr>
              <a:t>Assumed current permit market (uniform price SO</a:t>
            </a:r>
            <a:r>
              <a:rPr lang="en-US" baseline="-25000" dirty="0" smtClean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) operating cost-effectively.</a:t>
            </a:r>
          </a:p>
          <a:p>
            <a:r>
              <a:rPr lang="en-US" dirty="0" smtClean="0">
                <a:latin typeface="+mj-lt"/>
              </a:rPr>
              <a:t>Back out intercept for MAC, by plant, using reported emissions data.</a:t>
            </a:r>
          </a:p>
          <a:p>
            <a:r>
              <a:rPr lang="en-US" dirty="0" smtClean="0">
                <a:latin typeface="+mj-lt"/>
              </a:rPr>
              <a:t>Estimate MD for SO</a:t>
            </a:r>
            <a:r>
              <a:rPr lang="en-US" baseline="-25000" dirty="0" smtClean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 for all plants in the ARP.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139" y="2115522"/>
            <a:ext cx="6357721" cy="417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Muller and Mendelsohn, 2009 </a:t>
            </a:r>
            <a:r>
              <a:rPr lang="en-US" i="1" dirty="0"/>
              <a:t>(AER)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>
                <a:latin typeface="+mj-lt"/>
              </a:rPr>
              <a:t>Use elasticity of MAC for SO</a:t>
            </a:r>
            <a:r>
              <a:rPr lang="en-US" baseline="-25000" dirty="0" smtClean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 from the literature.</a:t>
            </a:r>
          </a:p>
          <a:p>
            <a:pPr lvl="1"/>
            <a:r>
              <a:rPr lang="en-US" dirty="0" smtClean="0">
                <a:latin typeface="+mj-lt"/>
              </a:rPr>
              <a:t>Keohane (2006); Carlson et al., (2000).</a:t>
            </a:r>
          </a:p>
          <a:p>
            <a:r>
              <a:rPr lang="en-US" dirty="0" smtClean="0">
                <a:latin typeface="+mj-lt"/>
              </a:rPr>
              <a:t>Assumed current permit market (uniform price SO</a:t>
            </a:r>
            <a:r>
              <a:rPr lang="en-US" baseline="-25000" dirty="0" smtClean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) operating cost-effectively.</a:t>
            </a:r>
          </a:p>
          <a:p>
            <a:r>
              <a:rPr lang="en-US" dirty="0" smtClean="0">
                <a:latin typeface="+mj-lt"/>
              </a:rPr>
              <a:t>Back out intercept for MAC, by plant, using reported emissions data.</a:t>
            </a:r>
          </a:p>
          <a:p>
            <a:r>
              <a:rPr lang="en-US" dirty="0" smtClean="0">
                <a:latin typeface="+mj-lt"/>
              </a:rPr>
              <a:t>Estimate MD for SO</a:t>
            </a:r>
            <a:r>
              <a:rPr lang="en-US" baseline="-25000" dirty="0" smtClean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 for all plants in the ARP.</a:t>
            </a:r>
          </a:p>
          <a:p>
            <a:pPr lvl="1"/>
            <a:r>
              <a:rPr lang="en-US" dirty="0" smtClean="0">
                <a:latin typeface="+mj-lt"/>
              </a:rPr>
              <a:t>Found MD </a:t>
            </a:r>
            <a:r>
              <a:rPr lang="en-US" i="1" dirty="0" smtClean="0">
                <a:latin typeface="+mj-lt"/>
              </a:rPr>
              <a:t>functions</a:t>
            </a:r>
            <a:r>
              <a:rPr lang="en-US" dirty="0" smtClean="0">
                <a:latin typeface="+mj-lt"/>
              </a:rPr>
              <a:t> for all plants – nearly perfectly elastic.</a:t>
            </a:r>
          </a:p>
        </p:txBody>
      </p:sp>
      <p:pic>
        <p:nvPicPr>
          <p:cNvPr id="5" name="Picture 1029" descr="C:\Documents and Settings\Nicholas\My Documents\Pollution\APEEP\J7YCDZ0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304961"/>
            <a:ext cx="7239000" cy="5270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66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Muller and Mendelsohn, 2009 </a:t>
            </a:r>
            <a:r>
              <a:rPr lang="en-US" i="1" dirty="0" smtClean="0"/>
              <a:t>(AER)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83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>
                <a:latin typeface="+mj-lt"/>
              </a:rPr>
              <a:t>Use elasticity of MAC for SO</a:t>
            </a:r>
            <a:r>
              <a:rPr lang="en-US" baseline="-25000" dirty="0" smtClean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 from the literature.</a:t>
            </a:r>
          </a:p>
          <a:p>
            <a:pPr lvl="1"/>
            <a:r>
              <a:rPr lang="en-US" dirty="0" smtClean="0">
                <a:latin typeface="+mj-lt"/>
              </a:rPr>
              <a:t>Keohane (2006); Carlson et al., (2000).</a:t>
            </a:r>
          </a:p>
          <a:p>
            <a:r>
              <a:rPr lang="en-US" dirty="0" smtClean="0">
                <a:latin typeface="+mj-lt"/>
              </a:rPr>
              <a:t>Assumed current permit market (uniform price SO</a:t>
            </a:r>
            <a:r>
              <a:rPr lang="en-US" baseline="-25000" dirty="0" smtClean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) operating cost-effectively.</a:t>
            </a:r>
          </a:p>
          <a:p>
            <a:r>
              <a:rPr lang="en-US" dirty="0" smtClean="0">
                <a:latin typeface="+mj-lt"/>
              </a:rPr>
              <a:t>Back out intercept for MAC, by plant, using reported emissions data.</a:t>
            </a:r>
          </a:p>
          <a:p>
            <a:r>
              <a:rPr lang="en-US" dirty="0" smtClean="0">
                <a:latin typeface="+mj-lt"/>
              </a:rPr>
              <a:t>Found MD </a:t>
            </a:r>
            <a:r>
              <a:rPr lang="en-US" i="1" dirty="0" smtClean="0">
                <a:latin typeface="+mj-lt"/>
              </a:rPr>
              <a:t>functions</a:t>
            </a:r>
            <a:r>
              <a:rPr lang="en-US" dirty="0" smtClean="0">
                <a:latin typeface="+mj-lt"/>
              </a:rPr>
              <a:t> were perfectly elastic.</a:t>
            </a:r>
          </a:p>
          <a:p>
            <a:r>
              <a:rPr lang="en-US" dirty="0" smtClean="0">
                <a:latin typeface="+mj-lt"/>
              </a:rPr>
              <a:t>Identified optimal emissions level across all regulated plants.</a:t>
            </a:r>
          </a:p>
          <a:p>
            <a:r>
              <a:rPr lang="en-US" dirty="0" smtClean="0">
                <a:latin typeface="+mj-lt"/>
              </a:rPr>
              <a:t>Added it up: net welfare gain of b/w $300M and $950M. </a:t>
            </a:r>
            <a:r>
              <a:rPr lang="en-US" i="1" dirty="0" smtClean="0">
                <a:latin typeface="+mj-lt"/>
              </a:rPr>
              <a:t>Source?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Exceeded estimates of cost-savings from SO</a:t>
            </a:r>
            <a:r>
              <a:rPr lang="en-US" baseline="-25000" dirty="0" smtClean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 C&amp;T program.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205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applications of IAMs.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1488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Policy design/evaluation papers.</a:t>
            </a:r>
          </a:p>
          <a:p>
            <a:pPr lvl="1"/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Rely on marginal damages.</a:t>
            </a:r>
          </a:p>
          <a:p>
            <a:pPr lvl="1"/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Neoclassical position on </a:t>
            </a:r>
            <a:r>
              <a:rPr lang="en-US" sz="2800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allocatively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efficient policy.</a:t>
            </a:r>
          </a:p>
          <a:p>
            <a:r>
              <a:rPr lang="en-US" sz="3200" b="1" dirty="0" smtClean="0">
                <a:latin typeface="+mj-lt"/>
              </a:rPr>
              <a:t>Environmental accounting papers.</a:t>
            </a:r>
          </a:p>
          <a:p>
            <a:pPr lvl="1"/>
            <a:r>
              <a:rPr lang="en-US" sz="2800" b="1" dirty="0" smtClean="0">
                <a:latin typeface="+mj-lt"/>
              </a:rPr>
              <a:t>Growth, damage shares of output, by sector.</a:t>
            </a:r>
          </a:p>
          <a:p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Technology and Distributional Impacts.</a:t>
            </a:r>
          </a:p>
          <a:p>
            <a:pPr lvl="1"/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EVs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4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Muller, 2014 </a:t>
            </a:r>
            <a:r>
              <a:rPr lang="en-US" i="1" dirty="0" smtClean="0"/>
              <a:t>(Science)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093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Computed marginal damage using AP2.</a:t>
            </a:r>
          </a:p>
          <a:p>
            <a:pPr lvl="1"/>
            <a:r>
              <a:rPr lang="en-US" sz="2800" dirty="0" smtClean="0">
                <a:latin typeface="+mj-lt"/>
              </a:rPr>
              <a:t>All reported sources, 5 local pollutants.</a:t>
            </a:r>
          </a:p>
          <a:p>
            <a:r>
              <a:rPr lang="en-US" dirty="0" smtClean="0">
                <a:latin typeface="+mj-lt"/>
              </a:rPr>
              <a:t>Coupled with emissions data to estimate GED.</a:t>
            </a:r>
          </a:p>
          <a:p>
            <a:pPr lvl="1"/>
            <a:r>
              <a:rPr lang="en-US" dirty="0" smtClean="0">
                <a:latin typeface="+mj-lt"/>
              </a:rPr>
              <a:t>How is GDP computed?</a:t>
            </a:r>
          </a:p>
          <a:p>
            <a:pPr lvl="1"/>
            <a:r>
              <a:rPr lang="en-US" dirty="0" smtClean="0">
                <a:latin typeface="+mj-lt"/>
              </a:rPr>
              <a:t>Why this approach?</a:t>
            </a:r>
          </a:p>
          <a:p>
            <a:pPr lvl="1"/>
            <a:r>
              <a:rPr lang="en-US" dirty="0" smtClean="0">
                <a:latin typeface="+mj-lt"/>
              </a:rPr>
              <a:t>Shortcomings?</a:t>
            </a:r>
          </a:p>
          <a:p>
            <a:pPr lvl="1"/>
            <a:r>
              <a:rPr lang="en-US" dirty="0" smtClean="0">
                <a:latin typeface="+mj-lt"/>
              </a:rPr>
              <a:t>How to estimate GED?</a:t>
            </a:r>
          </a:p>
          <a:p>
            <a:pPr lvl="2"/>
            <a:r>
              <a:rPr lang="en-US" dirty="0" err="1"/>
              <a:t>GED</a:t>
            </a:r>
            <a:r>
              <a:rPr lang="en-US" baseline="-25000" dirty="0" err="1"/>
              <a:t>s,i,c,t</a:t>
            </a:r>
            <a:r>
              <a:rPr lang="en-US" dirty="0"/>
              <a:t> =  </a:t>
            </a:r>
            <a:r>
              <a:rPr lang="en-US" dirty="0" err="1"/>
              <a:t>MD</a:t>
            </a:r>
            <a:r>
              <a:rPr lang="en-US" baseline="-25000" dirty="0" err="1"/>
              <a:t>s,i,c,t</a:t>
            </a:r>
            <a:r>
              <a:rPr lang="en-US" dirty="0"/>
              <a:t> x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s,i,c,t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Deflate and then compute real growth.</a:t>
            </a:r>
          </a:p>
          <a:p>
            <a:r>
              <a:rPr lang="en-US" dirty="0" smtClean="0">
                <a:latin typeface="+mj-lt"/>
              </a:rPr>
              <a:t>Compare to real growth in GDP.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8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9627" r="73125" b="36149"/>
          <a:stretch/>
        </p:blipFill>
        <p:spPr bwMode="auto">
          <a:xfrm>
            <a:off x="3581400" y="1248002"/>
            <a:ext cx="5029200" cy="55778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10600" y="6323901"/>
            <a:ext cx="1898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Muller, 2014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GDP, GED, and EVA.</a:t>
            </a:r>
          </a:p>
        </p:txBody>
      </p:sp>
    </p:spTree>
    <p:extLst>
      <p:ext uri="{BB962C8B-B14F-4D97-AF65-F5344CB8AC3E}">
        <p14:creationId xmlns:p14="http://schemas.microsoft.com/office/powerpoint/2010/main" val="399620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GDP, GED, and EVA.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9627" r="73125" b="36149"/>
          <a:stretch/>
        </p:blipFill>
        <p:spPr bwMode="auto">
          <a:xfrm>
            <a:off x="3581400" y="1248002"/>
            <a:ext cx="5029200" cy="55778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10600" y="6323901"/>
            <a:ext cx="1898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Muller, 2014</a:t>
            </a:r>
          </a:p>
        </p:txBody>
      </p:sp>
      <p:sp>
        <p:nvSpPr>
          <p:cNvPr id="6" name="Oval 5"/>
          <p:cNvSpPr/>
          <p:nvPr/>
        </p:nvSpPr>
        <p:spPr>
          <a:xfrm>
            <a:off x="4648200" y="1981200"/>
            <a:ext cx="3886200" cy="533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9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Distinctions from Climate Context.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3331394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Pollutants are </a:t>
            </a:r>
            <a:r>
              <a:rPr lang="en-US" i="1" dirty="0" smtClean="0"/>
              <a:t>not</a:t>
            </a:r>
            <a:r>
              <a:rPr lang="en-US" dirty="0" smtClean="0"/>
              <a:t> uniformly mixed.</a:t>
            </a:r>
          </a:p>
          <a:p>
            <a:pPr lvl="1"/>
            <a:r>
              <a:rPr lang="en-US" dirty="0" smtClean="0"/>
              <a:t>Policy implications?</a:t>
            </a:r>
          </a:p>
          <a:p>
            <a:r>
              <a:rPr lang="en-US" dirty="0" smtClean="0"/>
              <a:t>Pollutants are </a:t>
            </a:r>
            <a:r>
              <a:rPr lang="en-US" i="1" dirty="0" smtClean="0"/>
              <a:t>flow not stock.</a:t>
            </a:r>
            <a:endParaRPr lang="en-US" dirty="0" smtClean="0"/>
          </a:p>
          <a:p>
            <a:pPr lvl="1"/>
            <a:r>
              <a:rPr lang="en-US" dirty="0" smtClean="0"/>
              <a:t>Policy implications?</a:t>
            </a:r>
          </a:p>
          <a:p>
            <a:r>
              <a:rPr lang="en-US" dirty="0" smtClean="0"/>
              <a:t>Some pollutants have highly non-linear behavior.</a:t>
            </a:r>
          </a:p>
          <a:p>
            <a:pPr lvl="1"/>
            <a:r>
              <a:rPr lang="en-US" dirty="0" smtClean="0"/>
              <a:t>Policy implications?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9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GDP, GED, and EVA.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9627" r="73125" b="36149"/>
          <a:stretch/>
        </p:blipFill>
        <p:spPr bwMode="auto">
          <a:xfrm>
            <a:off x="3581400" y="1248002"/>
            <a:ext cx="5029200" cy="55778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10600" y="6323901"/>
            <a:ext cx="1898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Muller, 2014</a:t>
            </a:r>
          </a:p>
        </p:txBody>
      </p:sp>
      <p:sp>
        <p:nvSpPr>
          <p:cNvPr id="5" name="Oval 4"/>
          <p:cNvSpPr/>
          <p:nvPr/>
        </p:nvSpPr>
        <p:spPr>
          <a:xfrm>
            <a:off x="4648200" y="2438400"/>
            <a:ext cx="38862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4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GDP, GED, and EVA.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9627" r="73125" b="36149"/>
          <a:stretch/>
        </p:blipFill>
        <p:spPr bwMode="auto">
          <a:xfrm>
            <a:off x="3581400" y="1248002"/>
            <a:ext cx="5029200" cy="55778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10600" y="6323901"/>
            <a:ext cx="1898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Muller, 2014</a:t>
            </a:r>
          </a:p>
        </p:txBody>
      </p:sp>
      <p:sp>
        <p:nvSpPr>
          <p:cNvPr id="5" name="Oval 4"/>
          <p:cNvSpPr/>
          <p:nvPr/>
        </p:nvSpPr>
        <p:spPr>
          <a:xfrm>
            <a:off x="4648200" y="3200400"/>
            <a:ext cx="38862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3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GDP, GED, and EVA.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9627" r="73125" b="36149"/>
          <a:stretch/>
        </p:blipFill>
        <p:spPr bwMode="auto">
          <a:xfrm>
            <a:off x="3581400" y="1248002"/>
            <a:ext cx="5029200" cy="55778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10600" y="6323901"/>
            <a:ext cx="1898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Muller, 2014</a:t>
            </a:r>
          </a:p>
        </p:txBody>
      </p:sp>
      <p:sp>
        <p:nvSpPr>
          <p:cNvPr id="5" name="Oval 4"/>
          <p:cNvSpPr/>
          <p:nvPr/>
        </p:nvSpPr>
        <p:spPr>
          <a:xfrm>
            <a:off x="4876800" y="4038600"/>
            <a:ext cx="3886200" cy="609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5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GDP, GED, and EVA.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9627" r="73125" b="36149"/>
          <a:stretch/>
        </p:blipFill>
        <p:spPr bwMode="auto">
          <a:xfrm>
            <a:off x="3581400" y="1248002"/>
            <a:ext cx="5029200" cy="55778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10600" y="6323901"/>
            <a:ext cx="1898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Muller, 2014</a:t>
            </a:r>
          </a:p>
        </p:txBody>
      </p:sp>
      <p:sp>
        <p:nvSpPr>
          <p:cNvPr id="5" name="Oval 4"/>
          <p:cNvSpPr/>
          <p:nvPr/>
        </p:nvSpPr>
        <p:spPr>
          <a:xfrm>
            <a:off x="4953000" y="4572000"/>
            <a:ext cx="3886200" cy="914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7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GDP, GED, and EVA.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9627" r="73125" b="36149"/>
          <a:stretch/>
        </p:blipFill>
        <p:spPr bwMode="auto">
          <a:xfrm>
            <a:off x="3581400" y="1248002"/>
            <a:ext cx="5029200" cy="55778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10600" y="6323901"/>
            <a:ext cx="1898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Muller, 2014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365525" y="1524000"/>
          <a:ext cx="947351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7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75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2011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64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268</a:t>
                      </a:r>
                    </a:p>
                    <a:p>
                      <a:r>
                        <a:rPr lang="en-US" sz="1400" dirty="0" smtClean="0"/>
                        <a:t>[423]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50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11,548</a:t>
                      </a:r>
                    </a:p>
                    <a:p>
                      <a:r>
                        <a:rPr lang="en-US" sz="1400" dirty="0" smtClean="0"/>
                        <a:t>[11,393]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11,816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88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0.023</a:t>
                      </a:r>
                    </a:p>
                    <a:p>
                      <a:r>
                        <a:rPr lang="en-US" sz="1400" dirty="0" smtClean="0"/>
                        <a:t>[0.036]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2011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950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-7.53</a:t>
                      </a:r>
                    </a:p>
                    <a:p>
                      <a:r>
                        <a:rPr lang="en-US" sz="1400" dirty="0" smtClean="0"/>
                        <a:t>[-5.50]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9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2.42 </a:t>
                      </a:r>
                    </a:p>
                    <a:p>
                      <a:r>
                        <a:rPr lang="en-US" sz="1400" dirty="0" smtClean="0"/>
                        <a:t>[2.54]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7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9372600" y="1143000"/>
            <a:ext cx="381000" cy="38100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10600" y="804446"/>
            <a:ext cx="1898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Muller, 2015</a:t>
            </a:r>
          </a:p>
        </p:txBody>
      </p:sp>
    </p:spTree>
    <p:extLst>
      <p:ext uri="{BB962C8B-B14F-4D97-AF65-F5344CB8AC3E}">
        <p14:creationId xmlns:p14="http://schemas.microsoft.com/office/powerpoint/2010/main" val="382475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1" t="13169" r="4615" b="15160"/>
          <a:stretch/>
        </p:blipFill>
        <p:spPr bwMode="auto">
          <a:xfrm>
            <a:off x="1524000" y="1066800"/>
            <a:ext cx="9144000" cy="57912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06297" y="6096000"/>
            <a:ext cx="217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Muller, 2014.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8747" y="228600"/>
            <a:ext cx="7094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Pollution Damage Intensity:1999.</a:t>
            </a:r>
          </a:p>
        </p:txBody>
      </p:sp>
    </p:spTree>
    <p:extLst>
      <p:ext uri="{BB962C8B-B14F-4D97-AF65-F5344CB8AC3E}">
        <p14:creationId xmlns:p14="http://schemas.microsoft.com/office/powerpoint/2010/main" val="221943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t="13168" r="4616" b="15159"/>
          <a:stretch/>
        </p:blipFill>
        <p:spPr bwMode="auto">
          <a:xfrm>
            <a:off x="1507524" y="1066800"/>
            <a:ext cx="9160476" cy="57912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06297" y="6096000"/>
            <a:ext cx="217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Muller, 2014.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8747" y="228600"/>
            <a:ext cx="7094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Pollution Damage Intensity:2008.</a:t>
            </a:r>
          </a:p>
        </p:txBody>
      </p:sp>
      <p:sp>
        <p:nvSpPr>
          <p:cNvPr id="5" name="Oval 4"/>
          <p:cNvSpPr/>
          <p:nvPr/>
        </p:nvSpPr>
        <p:spPr>
          <a:xfrm>
            <a:off x="10134600" y="3429000"/>
            <a:ext cx="381000" cy="381000"/>
          </a:xfrm>
          <a:prstGeom prst="ellipse">
            <a:avLst/>
          </a:prstGeom>
          <a:solidFill>
            <a:srgbClr val="C3E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095471" y="348563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Book Antiqua" panose="02040602050305030304" pitchFamily="18" charset="0"/>
              </a:rPr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409259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/>
          </p:nvPr>
        </p:nvGraphicFramePr>
        <p:xfrm>
          <a:off x="1524000" y="609600"/>
          <a:ext cx="9144000" cy="624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57400" y="0"/>
            <a:ext cx="8191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Utility VA, GED, and EVA:1999 to 2011.</a:t>
            </a:r>
          </a:p>
        </p:txBody>
      </p:sp>
      <p:sp>
        <p:nvSpPr>
          <p:cNvPr id="4" name="Rectangle 3"/>
          <p:cNvSpPr/>
          <p:nvPr/>
        </p:nvSpPr>
        <p:spPr>
          <a:xfrm>
            <a:off x="4144413" y="6400800"/>
            <a:ext cx="401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Source: Author’s calculations and USBEA.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30C6-8665-409B-B14E-D1543B0E2CB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285998" y="1295403"/>
          <a:ext cx="7543802" cy="3948636"/>
        </p:xfrm>
        <a:graphic>
          <a:graphicData uri="http://schemas.openxmlformats.org/drawingml/2006/table">
            <a:tbl>
              <a:tblPr firstRow="1" firstCol="1"/>
              <a:tblGrid>
                <a:gridCol w="838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3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5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5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55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55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824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Sector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Performance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Measure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1999-2002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2002-2005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2005-2008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2008-2011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1999-2011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3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Utility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EVA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9.24</a:t>
                      </a:r>
                      <a:r>
                        <a:rPr lang="en-US" sz="2400" baseline="30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A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16.19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23.01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12.57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15.17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3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VA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-</a:t>
                      </a: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2.38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0.87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2.83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0.79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0.51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3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Mfg.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EVA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2.10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5.12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1.14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3.71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3.01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73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 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VA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1.31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4.19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0.50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3.45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SimSun"/>
                          <a:cs typeface="Arial"/>
                        </a:rPr>
                        <a:t>2.53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alibri"/>
                        <a:ea typeface="SimSun"/>
                        <a:cs typeface="Arial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057400" y="533400"/>
            <a:ext cx="8109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Utility and Mfg. Growth:1999 to 2011.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0378" y="5468034"/>
            <a:ext cx="5298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All values are annualized real rates of change </a:t>
            </a:r>
          </a:p>
          <a:p>
            <a:r>
              <a:rPr lang="en-US" dirty="0"/>
              <a:t>over 3-year, and 12-year periods in percentage points. </a:t>
            </a:r>
          </a:p>
          <a:p>
            <a:r>
              <a:rPr lang="en-US" i="1" dirty="0"/>
              <a:t>Source: Author’s calculations and USBEA.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30C6-8665-409B-B14E-D1543B0E2CB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5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" t="15995" r="62497" b="8002"/>
          <a:stretch/>
        </p:blipFill>
        <p:spPr bwMode="auto">
          <a:xfrm>
            <a:off x="2473569" y="841131"/>
            <a:ext cx="7315200" cy="52120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73570" y="6248400"/>
            <a:ext cx="265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Muller et al., 2011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37964" y="133245"/>
            <a:ext cx="5386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Detailed Results for 2002</a:t>
            </a:r>
          </a:p>
        </p:txBody>
      </p:sp>
    </p:spTree>
    <p:extLst>
      <p:ext uri="{BB962C8B-B14F-4D97-AF65-F5344CB8AC3E}">
        <p14:creationId xmlns:p14="http://schemas.microsoft.com/office/powerpoint/2010/main" val="267955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8905</TotalTime>
  <Words>3525</Words>
  <Application>Microsoft Office PowerPoint</Application>
  <PresentationFormat>Widescreen</PresentationFormat>
  <Paragraphs>759</Paragraphs>
  <Slides>125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3" baseType="lpstr">
      <vt:lpstr>SimSun</vt:lpstr>
      <vt:lpstr>Arial</vt:lpstr>
      <vt:lpstr>Book Antiqua</vt:lpstr>
      <vt:lpstr>Calibri</vt:lpstr>
      <vt:lpstr>Calibri Light</vt:lpstr>
      <vt:lpstr>Cambria Math</vt:lpstr>
      <vt:lpstr>Times New Roman</vt:lpstr>
      <vt:lpstr>Office Theme</vt:lpstr>
      <vt:lpstr>Integrated Assessment Models for Air Pollution: Methods, Challenges, Applications </vt:lpstr>
      <vt:lpstr>Motivation for LAP IAMs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Distinctions from Climate Context.</vt:lpstr>
      <vt:lpstr>Plan for Today</vt:lpstr>
      <vt:lpstr>PowerPoint Presentation</vt:lpstr>
      <vt:lpstr>Emissions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Air Quality Model</vt:lpstr>
      <vt:lpstr>Air Quality Model: CTMs</vt:lpstr>
      <vt:lpstr>Air Quality Model: CTMs</vt:lpstr>
      <vt:lpstr>Air Quality Model: CTMs</vt:lpstr>
      <vt:lpstr>Air Quality Model: CTMs</vt:lpstr>
      <vt:lpstr>Air Quality Model: RCMs</vt:lpstr>
      <vt:lpstr>PowerPoint Presentation</vt:lpstr>
      <vt:lpstr>PowerPoint Presentation</vt:lpstr>
      <vt:lpstr>Air Quality Model: AP3</vt:lpstr>
      <vt:lpstr>PowerPoint Presentation</vt:lpstr>
      <vt:lpstr>PowerPoint Presentation</vt:lpstr>
      <vt:lpstr>Air Quality Model: AP3</vt:lpstr>
      <vt:lpstr>Air Quality Model: AP3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Valuation of Mortality Risk</vt:lpstr>
      <vt:lpstr>Indifference Curves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Utility Theoretic Analysis:  Money &amp; Mortality Risk</vt:lpstr>
      <vt:lpstr>Value of a Statistical Life (VSL)</vt:lpstr>
      <vt:lpstr>Value of a Statistical Life (VSL)</vt:lpstr>
      <vt:lpstr>Value of a Statistical Life (VSL)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Valuation</vt:lpstr>
      <vt:lpstr>PowerPoint Presentation</vt:lpstr>
      <vt:lpstr>PowerPoint Presentation</vt:lpstr>
      <vt:lpstr>PowerPoint Presentation</vt:lpstr>
      <vt:lpstr>How to apply the IAMs?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Lest we forget uncertainty…</vt:lpstr>
      <vt:lpstr>Common applications of IAMs.</vt:lpstr>
      <vt:lpstr>Muller and Mendelsohn, 2009 (AER)</vt:lpstr>
      <vt:lpstr>Muller and Mendelsohn, 2009 (AER)</vt:lpstr>
      <vt:lpstr>Muller and Mendelsohn, 2009 (AER)</vt:lpstr>
      <vt:lpstr>Common applications of IAMs.</vt:lpstr>
      <vt:lpstr>Muller, 2014 (Science)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applications of IAMs.</vt:lpstr>
      <vt:lpstr>Holland, Mansur, Muller, Yates (2016) AER</vt:lpstr>
      <vt:lpstr>Air pollution damages modeling</vt:lpstr>
      <vt:lpstr>PM2.5 from gas car in Atlanta</vt:lpstr>
      <vt:lpstr>PM2.5 from electric car in Atlanta</vt:lpstr>
      <vt:lpstr>Spatial heterogeneity of environmental benefits of EVs</vt:lpstr>
      <vt:lpstr>PowerPoint Presentation</vt:lpstr>
      <vt:lpstr>Environmental benefit of an EV</vt:lpstr>
      <vt:lpstr>PowerPoint Presentation</vt:lpstr>
      <vt:lpstr>PowerPoint Presentation</vt:lpstr>
      <vt:lpstr>PowerPoint Presentation</vt:lpstr>
      <vt:lpstr>Electric vehicle subsidy: Full v. native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Electricity generation and air pollution</vt:lpstr>
      <vt:lpstr>Electricity generation and air pollution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Integrated Assessment Models for Air Pollution: Methods, Challenges, Applications</dc:title>
  <dc:creator>nzm</dc:creator>
  <cp:lastModifiedBy>nzm</cp:lastModifiedBy>
  <cp:revision>44</cp:revision>
  <dcterms:created xsi:type="dcterms:W3CDTF">2019-05-23T09:12:45Z</dcterms:created>
  <dcterms:modified xsi:type="dcterms:W3CDTF">2019-06-26T13:25:44Z</dcterms:modified>
</cp:coreProperties>
</file>